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906000" cy="1320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9" autoAdjust="0"/>
    <p:restoredTop sz="94660"/>
  </p:normalViewPr>
  <p:slideViewPr>
    <p:cSldViewPr snapToGrid="0">
      <p:cViewPr varScale="1">
        <p:scale>
          <a:sx n="80" d="100"/>
          <a:sy n="80" d="100"/>
        </p:scale>
        <p:origin x="32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61588"/>
            <a:ext cx="8420100" cy="4598341"/>
          </a:xfrm>
        </p:spPr>
        <p:txBody>
          <a:bodyPr anchor="b"/>
          <a:lstStyle>
            <a:lvl1pPr algn="ctr">
              <a:defRPr sz="6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6937258"/>
            <a:ext cx="7429500" cy="3188875"/>
          </a:xfrm>
        </p:spPr>
        <p:txBody>
          <a:bodyPr/>
          <a:lstStyle>
            <a:lvl1pPr marL="0" indent="0" algn="ctr">
              <a:buNone/>
              <a:defRPr sz="2600"/>
            </a:lvl1pPr>
            <a:lvl2pPr marL="495285" indent="0" algn="ctr">
              <a:buNone/>
              <a:defRPr sz="2167"/>
            </a:lvl2pPr>
            <a:lvl3pPr marL="990570" indent="0" algn="ctr">
              <a:buNone/>
              <a:defRPr sz="1950"/>
            </a:lvl3pPr>
            <a:lvl4pPr marL="1485854" indent="0" algn="ctr">
              <a:buNone/>
              <a:defRPr sz="1733"/>
            </a:lvl4pPr>
            <a:lvl5pPr marL="1981139" indent="0" algn="ctr">
              <a:buNone/>
              <a:defRPr sz="1733"/>
            </a:lvl5pPr>
            <a:lvl6pPr marL="2476424" indent="0" algn="ctr">
              <a:buNone/>
              <a:defRPr sz="1733"/>
            </a:lvl6pPr>
            <a:lvl7pPr marL="2971709" indent="0" algn="ctr">
              <a:buNone/>
              <a:defRPr sz="1733"/>
            </a:lvl7pPr>
            <a:lvl8pPr marL="3466993" indent="0" algn="ctr">
              <a:buNone/>
              <a:defRPr sz="1733"/>
            </a:lvl8pPr>
            <a:lvl9pPr marL="3962278" indent="0" algn="ctr">
              <a:buNone/>
              <a:defRPr sz="173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7C96-688B-4404-8103-4E6AB2A1999A}" type="datetimeFigureOut">
              <a:rPr lang="es-ES" smtClean="0"/>
              <a:t>01/03/2024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BEEC6-8905-4505-B245-49EED223A0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119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7C96-688B-4404-8103-4E6AB2A1999A}" type="datetimeFigureOut">
              <a:rPr lang="es-ES" smtClean="0"/>
              <a:t>01/03/2024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BEEC6-8905-4505-B245-49EED223A0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34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703204"/>
            <a:ext cx="2135981" cy="1119316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703204"/>
            <a:ext cx="6284119" cy="1119316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7C96-688B-4404-8103-4E6AB2A1999A}" type="datetimeFigureOut">
              <a:rPr lang="es-ES" smtClean="0"/>
              <a:t>01/03/2024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BEEC6-8905-4505-B245-49EED223A0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7C96-688B-4404-8103-4E6AB2A1999A}" type="datetimeFigureOut">
              <a:rPr lang="es-ES" smtClean="0"/>
              <a:t>01/03/2024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BEEC6-8905-4505-B245-49EED223A0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3800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3292832"/>
            <a:ext cx="8543925" cy="5494160"/>
          </a:xfrm>
        </p:spPr>
        <p:txBody>
          <a:bodyPr anchor="b"/>
          <a:lstStyle>
            <a:lvl1pPr>
              <a:defRPr sz="6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8838969"/>
            <a:ext cx="8543925" cy="2889249"/>
          </a:xfrm>
        </p:spPr>
        <p:txBody>
          <a:bodyPr/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 marL="495285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7C96-688B-4404-8103-4E6AB2A1999A}" type="datetimeFigureOut">
              <a:rPr lang="es-ES" smtClean="0"/>
              <a:t>01/03/2024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BEEC6-8905-4505-B245-49EED223A0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536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3516018"/>
            <a:ext cx="4210050" cy="838035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3516018"/>
            <a:ext cx="4210050" cy="838035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7C96-688B-4404-8103-4E6AB2A1999A}" type="datetimeFigureOut">
              <a:rPr lang="es-ES" smtClean="0"/>
              <a:t>01/03/2024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BEEC6-8905-4505-B245-49EED223A0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463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703207"/>
            <a:ext cx="8543925" cy="255293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3237796"/>
            <a:ext cx="4190702" cy="158679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4824589"/>
            <a:ext cx="4190702" cy="709624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3237796"/>
            <a:ext cx="4211340" cy="158679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4824589"/>
            <a:ext cx="4211340" cy="709624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7C96-688B-4404-8103-4E6AB2A1999A}" type="datetimeFigureOut">
              <a:rPr lang="es-ES" smtClean="0"/>
              <a:t>01/03/2024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BEEC6-8905-4505-B245-49EED223A0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709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7C96-688B-4404-8103-4E6AB2A1999A}" type="datetimeFigureOut">
              <a:rPr lang="es-ES" smtClean="0"/>
              <a:t>01/03/2024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BEEC6-8905-4505-B245-49EED223A0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735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7C96-688B-4404-8103-4E6AB2A1999A}" type="datetimeFigureOut">
              <a:rPr lang="es-ES" smtClean="0"/>
              <a:t>01/03/2024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BEEC6-8905-4505-B245-49EED223A0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4294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880533"/>
            <a:ext cx="3194943" cy="3081867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1901710"/>
            <a:ext cx="5014913" cy="9386241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3962400"/>
            <a:ext cx="3194943" cy="7340836"/>
          </a:xfrm>
        </p:spPr>
        <p:txBody>
          <a:bodyPr/>
          <a:lstStyle>
            <a:lvl1pPr marL="0" indent="0">
              <a:buNone/>
              <a:defRPr sz="1733"/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7C96-688B-4404-8103-4E6AB2A1999A}" type="datetimeFigureOut">
              <a:rPr lang="es-ES" smtClean="0"/>
              <a:t>01/03/2024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BEEC6-8905-4505-B245-49EED223A0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951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880533"/>
            <a:ext cx="3194943" cy="3081867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1901710"/>
            <a:ext cx="5014913" cy="9386241"/>
          </a:xfrm>
        </p:spPr>
        <p:txBody>
          <a:bodyPr anchor="t"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3962400"/>
            <a:ext cx="3194943" cy="7340836"/>
          </a:xfrm>
        </p:spPr>
        <p:txBody>
          <a:bodyPr/>
          <a:lstStyle>
            <a:lvl1pPr marL="0" indent="0">
              <a:buNone/>
              <a:defRPr sz="1733"/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7C96-688B-4404-8103-4E6AB2A1999A}" type="datetimeFigureOut">
              <a:rPr lang="es-ES" smtClean="0"/>
              <a:t>01/03/2024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BEEC6-8905-4505-B245-49EED223A0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240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703207"/>
            <a:ext cx="8543925" cy="2552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3516018"/>
            <a:ext cx="8543925" cy="8380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12241862"/>
            <a:ext cx="2228850" cy="703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F7C96-688B-4404-8103-4E6AB2A1999A}" type="datetimeFigureOut">
              <a:rPr lang="es-ES" smtClean="0"/>
              <a:t>01/03/2024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12241862"/>
            <a:ext cx="3343275" cy="703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12241862"/>
            <a:ext cx="2228850" cy="703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BEEC6-8905-4505-B245-49EED223A0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3460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90570" rtl="0" eaLnBrk="1" latinLnBrk="0" hangingPunct="1">
        <a:lnSpc>
          <a:spcPct val="90000"/>
        </a:lnSpc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7642" indent="-247642" algn="l" defTabSz="990570" rtl="0" eaLnBrk="1" latinLnBrk="0" hangingPunct="1">
        <a:lnSpc>
          <a:spcPct val="90000"/>
        </a:lnSpc>
        <a:spcBef>
          <a:spcPts val="1083"/>
        </a:spcBef>
        <a:buFont typeface="Arial" panose="020B0604020202020204" pitchFamily="34" charset="0"/>
        <a:buChar char="•"/>
        <a:defRPr sz="3033" kern="1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sí se convirtió una mina de carbón en el lago más grande de ...">
            <a:extLst>
              <a:ext uri="{FF2B5EF4-FFF2-40B4-BE49-F238E27FC236}">
                <a16:creationId xmlns:a16="http://schemas.microsoft.com/office/drawing/2014/main" id="{024AC057-6415-4BCD-A2BE-7E340BCA8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4" y="-1"/>
            <a:ext cx="9888016" cy="7910413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6514B33A-683B-4AB0-8423-764832C7CEB2}"/>
              </a:ext>
            </a:extLst>
          </p:cNvPr>
          <p:cNvSpPr txBox="1"/>
          <p:nvPr/>
        </p:nvSpPr>
        <p:spPr>
          <a:xfrm>
            <a:off x="38336" y="0"/>
            <a:ext cx="9849679" cy="13044597"/>
          </a:xfrm>
          <a:prstGeom prst="rect">
            <a:avLst/>
          </a:prstGeom>
          <a:solidFill>
            <a:schemeClr val="lt1">
              <a:alpha val="68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28600" algn="ctr">
              <a:spcAft>
                <a:spcPts val="800"/>
              </a:spcAft>
            </a:pPr>
            <a:endParaRPr lang="es-ES" dirty="0">
              <a:solidFill>
                <a:schemeClr val="tx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spcAft>
                <a:spcPts val="800"/>
              </a:spcAft>
            </a:pPr>
            <a:endParaRPr lang="es-ES" dirty="0">
              <a:solidFill>
                <a:schemeClr val="tx1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spcAft>
                <a:spcPts val="800"/>
              </a:spcAft>
            </a:pPr>
            <a:endParaRPr lang="es-ES" dirty="0">
              <a:solidFill>
                <a:schemeClr val="tx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spcAft>
                <a:spcPts val="800"/>
              </a:spcAft>
            </a:pPr>
            <a:endParaRPr lang="es-ES" dirty="0">
              <a:solidFill>
                <a:schemeClr val="tx1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spcAft>
                <a:spcPts val="800"/>
              </a:spcAft>
            </a:pPr>
            <a:endParaRPr lang="es-ES" dirty="0">
              <a:solidFill>
                <a:schemeClr val="tx1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spcAft>
                <a:spcPts val="800"/>
              </a:spcAft>
            </a:pPr>
            <a:endParaRPr lang="es-ES" dirty="0">
              <a:solidFill>
                <a:schemeClr val="tx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spcAft>
                <a:spcPts val="800"/>
              </a:spcAft>
            </a:pP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ES" sz="24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Jornada sobre Recursos Minerales</a:t>
            </a:r>
          </a:p>
          <a:p>
            <a:pPr marL="228600" algn="ctr">
              <a:lnSpc>
                <a:spcPct val="150000"/>
              </a:lnSpc>
              <a:spcAft>
                <a:spcPts val="800"/>
              </a:spcAft>
            </a:pPr>
            <a:r>
              <a:rPr lang="es-E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de marzo de 2024, Sala de Grados de la Facultad de Ciencias</a:t>
            </a:r>
            <a:endParaRPr lang="es-ES" sz="20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800"/>
              </a:spcAft>
            </a:pPr>
            <a:endParaRPr lang="es-ES" dirty="0">
              <a:solidFill>
                <a:schemeClr val="tx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800"/>
              </a:spcAft>
            </a:pP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11:30h. 	Conferencia: “El IGME hacia la transición ecológica: ¿Nuevas oportunidades? ” </a:t>
            </a:r>
          </a:p>
          <a:p>
            <a:pPr marL="678180" indent="220980">
              <a:spcAft>
                <a:spcPts val="800"/>
              </a:spcAft>
            </a:pP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Ana María Alonso Zarza		Directora del IGME-CSIC</a:t>
            </a:r>
          </a:p>
          <a:p>
            <a:pPr marL="228600">
              <a:spcAft>
                <a:spcPts val="800"/>
              </a:spcAft>
            </a:pP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indent="228600">
              <a:spcAft>
                <a:spcPts val="600"/>
              </a:spcAft>
            </a:pP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12:30h. 	</a:t>
            </a: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Mina de W de </a:t>
            </a:r>
            <a:r>
              <a:rPr lang="es-E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Barruecopardo</a:t>
            </a: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(Salamanca)</a:t>
            </a:r>
          </a:p>
          <a:p>
            <a:pPr>
              <a:spcAft>
                <a:spcPts val="800"/>
              </a:spcAft>
            </a:pP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			Tomás </a:t>
            </a:r>
            <a:r>
              <a:rPr lang="es-E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Vecillas</a:t>
            </a: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Fernández		Ingeniero de Minas</a:t>
            </a:r>
          </a:p>
          <a:p>
            <a:pPr marL="2476500" indent="220980">
              <a:spcAft>
                <a:spcPts val="800"/>
              </a:spcAft>
            </a:pP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Director Facultativo de </a:t>
            </a:r>
            <a:r>
              <a:rPr lang="es-E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Saloro</a:t>
            </a: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S.L.U.</a:t>
            </a:r>
          </a:p>
          <a:p>
            <a:pPr marL="228600">
              <a:spcAft>
                <a:spcPts val="800"/>
              </a:spcAft>
            </a:pPr>
            <a:endParaRPr lang="es-ES" dirty="0">
              <a:solidFill>
                <a:schemeClr val="tx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800"/>
              </a:spcAft>
            </a:pP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13h. 		</a:t>
            </a: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Mina y Proyectos de Sn-Nb-Ta de </a:t>
            </a:r>
            <a:r>
              <a:rPr lang="es-E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Penouta</a:t>
            </a: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(Ourense) y </a:t>
            </a:r>
            <a:r>
              <a:rPr lang="es-E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Golpejas</a:t>
            </a:r>
            <a:r>
              <a:rPr lang="es-ES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(Salamanca) y 			       de Pb-Zn de Toral de los Vados (León)</a:t>
            </a:r>
            <a:endParaRPr lang="es-ES" dirty="0">
              <a:solidFill>
                <a:schemeClr val="tx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800"/>
              </a:spcAft>
            </a:pPr>
            <a:r>
              <a:rPr lang="es-ES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Francisco García Polonio 		Dr. Ingeniero de Minas</a:t>
            </a:r>
            <a:endParaRPr lang="es-ES" dirty="0">
              <a:solidFill>
                <a:schemeClr val="tx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				Director Ejecutivo de </a:t>
            </a:r>
            <a:r>
              <a:rPr lang="es-E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Strategic</a:t>
            </a: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Minerals</a:t>
            </a: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Spain</a:t>
            </a:r>
            <a:endParaRPr lang="es-ES" dirty="0">
              <a:solidFill>
                <a:schemeClr val="tx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spcAft>
                <a:spcPts val="800"/>
              </a:spcAft>
            </a:pPr>
            <a:endParaRPr lang="es-ES" dirty="0">
              <a:solidFill>
                <a:schemeClr val="tx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spcAft>
                <a:spcPts val="800"/>
              </a:spcAft>
            </a:pP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13:30h. 	Descanso y café </a:t>
            </a:r>
          </a:p>
          <a:p>
            <a:pPr indent="228600">
              <a:spcAft>
                <a:spcPts val="800"/>
              </a:spcAft>
            </a:pPr>
            <a:endParaRPr lang="es-ES" dirty="0">
              <a:solidFill>
                <a:schemeClr val="tx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spcAft>
                <a:spcPts val="800"/>
              </a:spcAft>
            </a:pP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13:45h. 	</a:t>
            </a: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Proyecto de Li de San José de </a:t>
            </a:r>
            <a:r>
              <a:rPr lang="es-E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Valdeflórez</a:t>
            </a: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(Cáceres)</a:t>
            </a:r>
            <a:endParaRPr lang="es-ES" dirty="0">
              <a:solidFill>
                <a:schemeClr val="tx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spcAft>
                <a:spcPts val="800"/>
              </a:spcAft>
            </a:pPr>
            <a:r>
              <a:rPr lang="es-ES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David Valls Santos				Licenciado en Geología</a:t>
            </a:r>
            <a:endParaRPr lang="es-ES" dirty="0">
              <a:solidFill>
                <a:schemeClr val="tx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7480">
              <a:spcAft>
                <a:spcPts val="800"/>
              </a:spcAft>
            </a:pP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Director General de Extremadura New </a:t>
            </a:r>
            <a:r>
              <a:rPr lang="es-E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Energies</a:t>
            </a:r>
            <a:endParaRPr lang="es-ES" dirty="0">
              <a:solidFill>
                <a:schemeClr val="tx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800"/>
              </a:spcAft>
            </a:pPr>
            <a:endParaRPr lang="es-ES" dirty="0">
              <a:solidFill>
                <a:schemeClr val="tx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800"/>
              </a:spcAft>
            </a:pP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14:15h.	Proyecto Minero de U de Salamanca</a:t>
            </a:r>
          </a:p>
          <a:p>
            <a:pPr marL="228600">
              <a:spcAft>
                <a:spcPts val="800"/>
              </a:spcAft>
            </a:pP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Enrique Martínez Colado		Licenciado en Ciencias Geológicas</a:t>
            </a:r>
          </a:p>
          <a:p>
            <a:pPr marL="228600">
              <a:spcAft>
                <a:spcPts val="800"/>
              </a:spcAft>
            </a:pP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Director de Geología Berkeley Min. España, S.L.</a:t>
            </a:r>
          </a:p>
          <a:p>
            <a:pPr marL="228600">
              <a:spcAft>
                <a:spcPts val="800"/>
              </a:spcAft>
            </a:pPr>
            <a:endParaRPr lang="es-ES" dirty="0">
              <a:solidFill>
                <a:schemeClr val="tx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800"/>
              </a:spcAft>
            </a:pP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14:45h. 	Clausura de la Jornada Iltre. Colegio Oficial de Geólogos</a:t>
            </a:r>
          </a:p>
          <a:p>
            <a:pPr marL="228600">
              <a:spcAft>
                <a:spcPts val="800"/>
              </a:spcAft>
            </a:pP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Isabel </a:t>
            </a:r>
            <a:r>
              <a:rPr lang="es-E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Mª</a:t>
            </a: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Martín </a:t>
            </a:r>
            <a:r>
              <a:rPr lang="es-E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Pisonero</a:t>
            </a: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Licenciada en Ciencias Geológicas</a:t>
            </a:r>
          </a:p>
          <a:p>
            <a:pPr marL="228600">
              <a:spcAft>
                <a:spcPts val="800"/>
              </a:spcAft>
            </a:pPr>
            <a:r>
              <a:rPr lang="es-E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Vicesecretaria del ICOG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58E46FF3-5D34-4A1F-8868-26463487821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4000"/>
          </a:blip>
          <a:stretch>
            <a:fillRect/>
          </a:stretch>
        </p:blipFill>
        <p:spPr>
          <a:xfrm>
            <a:off x="113365" y="124837"/>
            <a:ext cx="1620120" cy="1296096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CFCDD1A4-F5BC-4093-98F4-D37C24B5353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0478" t="18007" r="51874" b="68415"/>
          <a:stretch/>
        </p:blipFill>
        <p:spPr>
          <a:xfrm>
            <a:off x="1825826" y="123612"/>
            <a:ext cx="2670222" cy="1155006"/>
          </a:xfrm>
          <a:prstGeom prst="rect">
            <a:avLst/>
          </a:prstGeom>
        </p:spPr>
      </p:pic>
      <p:pic>
        <p:nvPicPr>
          <p:cNvPr id="22" name="Picture 8" descr="MEMORIA IGME 2021 1">
            <a:extLst>
              <a:ext uri="{FF2B5EF4-FFF2-40B4-BE49-F238E27FC236}">
                <a16:creationId xmlns:a16="http://schemas.microsoft.com/office/drawing/2014/main" id="{7766DD9D-68EE-457B-82CF-9E06022A11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64"/>
          <a:stretch/>
        </p:blipFill>
        <p:spPr bwMode="auto">
          <a:xfrm>
            <a:off x="7138904" y="123612"/>
            <a:ext cx="2617467" cy="647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Geología de Galicia.: Artículo sobre la Geología de la Serra do Galiñeiro">
            <a:extLst>
              <a:ext uri="{FF2B5EF4-FFF2-40B4-BE49-F238E27FC236}">
                <a16:creationId xmlns:a16="http://schemas.microsoft.com/office/drawing/2014/main" id="{A3698CB2-418F-4113-AD6F-2A5176DAA5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78" b="16000"/>
          <a:stretch/>
        </p:blipFill>
        <p:spPr bwMode="auto">
          <a:xfrm>
            <a:off x="7160421" y="857664"/>
            <a:ext cx="2595950" cy="802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9DD0BED7-7B25-4AC1-BA54-555E1673D57F}"/>
              </a:ext>
            </a:extLst>
          </p:cNvPr>
          <p:cNvSpPr txBox="1"/>
          <p:nvPr/>
        </p:nvSpPr>
        <p:spPr>
          <a:xfrm>
            <a:off x="1683939" y="1276022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Departamento de Geología</a:t>
            </a:r>
          </a:p>
        </p:txBody>
      </p:sp>
    </p:spTree>
    <p:extLst>
      <p:ext uri="{BB962C8B-B14F-4D97-AF65-F5344CB8AC3E}">
        <p14:creationId xmlns:p14="http://schemas.microsoft.com/office/powerpoint/2010/main" val="2785784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280</Words>
  <Application>Microsoft Office PowerPoint</Application>
  <PresentationFormat>Personalizado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USAL</dc:creator>
  <cp:lastModifiedBy>USAL</cp:lastModifiedBy>
  <cp:revision>16</cp:revision>
  <cp:lastPrinted>2024-02-22T08:47:00Z</cp:lastPrinted>
  <dcterms:created xsi:type="dcterms:W3CDTF">2024-02-22T07:36:46Z</dcterms:created>
  <dcterms:modified xsi:type="dcterms:W3CDTF">2024-03-01T08:39:39Z</dcterms:modified>
</cp:coreProperties>
</file>