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566" r:id="rId2"/>
    <p:sldId id="570" r:id="rId3"/>
    <p:sldId id="571" r:id="rId4"/>
    <p:sldId id="572" r:id="rId5"/>
    <p:sldId id="553" r:id="rId6"/>
    <p:sldId id="526" r:id="rId7"/>
    <p:sldId id="521" r:id="rId8"/>
    <p:sldId id="541" r:id="rId9"/>
    <p:sldId id="555" r:id="rId10"/>
    <p:sldId id="563" r:id="rId11"/>
    <p:sldId id="494" r:id="rId12"/>
    <p:sldId id="487" r:id="rId13"/>
    <p:sldId id="574" r:id="rId14"/>
    <p:sldId id="550" r:id="rId15"/>
    <p:sldId id="256" r:id="rId16"/>
    <p:sldId id="573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4"/>
    <p:restoredTop sz="75899"/>
  </p:normalViewPr>
  <p:slideViewPr>
    <p:cSldViewPr snapToGrid="0">
      <p:cViewPr varScale="1">
        <p:scale>
          <a:sx n="54" d="100"/>
          <a:sy n="54" d="100"/>
        </p:scale>
        <p:origin x="22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959C5-8EA7-0E44-915D-13B98DBF8C10}" type="datetimeFigureOut">
              <a:rPr lang="es-ES" smtClean="0"/>
              <a:t>2/4/25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4AFC6-7084-1346-AA96-8EF05491B2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3313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9846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Para ello hay que entrar en la aplicación, seleccionar el perfil, elegir un área específica y redactar la propuesta concreta.</a:t>
            </a:r>
          </a:p>
          <a:p>
            <a:r>
              <a:rPr lang="es-ES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9273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Se han recibido 326 aportaciones individuales: 118 del PDI, 87 de estudiantes, 25 procedentes del PTGAS,  51 de </a:t>
            </a:r>
            <a:r>
              <a:rPr lang="es-ES" dirty="0" err="1"/>
              <a:t>Alumni</a:t>
            </a:r>
            <a:r>
              <a:rPr lang="es-ES" dirty="0"/>
              <a:t> y 45 correspondientes a otras categorías.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3254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La información se distribuyó en 9 Áreas Prioritarias, cuya primera letra, leída en acróstico, forma la palabra </a:t>
            </a:r>
            <a:r>
              <a:rPr lang="es-ES" b="0" i="1" dirty="0" err="1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fidelitas</a:t>
            </a: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De origen latino, se relaciona con la virtud romana asociada a la lealtad, la constancia y la confianza.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Su etimología está vinculada al concepto de “guiar”, y su significado no solo implica mantener la palabra dada, sino también liderar con responsabilidad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hacia un destino compartido, asegurando el cumplimiento de los objetivos propuestos con la participación de la comunidad implicada.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Así: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="0" i="0" dirty="0">
              <a:solidFill>
                <a:srgbClr val="000000"/>
              </a:solidFill>
              <a:effectLst/>
              <a:latin typeface="Lato" panose="020F0502020204030203" pitchFamily="34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USALForma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pretende una educación innovadora con adaptación constante a la oferta formativa.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USALInvestiga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promueve  la investigación avanzada y  la transferencia efectiva del conocimiento.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USALDigital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impulsa la modernización tecnológica y la digitalización integral.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USALEmprende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fomenta el emprendimiento y la colaboración con el tejido empresarial.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USALLegado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protege y difunde el patrimonio histórico y cultural universitario.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USALInternacional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establece una  proyección global, fortaleciendo la cooperación internacional.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USALTalento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atrae, desarrolla y retiene talento universitario.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USALAvanza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 la innovación en Infraestructuras y tecnología para un futuro competitivo;</a:t>
            </a: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 por último 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28600" indent="-228600" algn="just">
              <a:spcBef>
                <a:spcPts val="600"/>
              </a:spcBef>
              <a:spcAft>
                <a:spcPts val="600"/>
              </a:spcAft>
            </a:pPr>
            <a:r>
              <a:rPr lang="es-ES" sz="1800" b="0" i="0" u="none" strike="noStrike" dirty="0">
                <a:solidFill>
                  <a:srgbClr val="000000"/>
                </a:solidFill>
                <a:effectLst/>
                <a:latin typeface="Symbol" pitchFamily="2" charset="2"/>
              </a:rPr>
              <a:t>	</a:t>
            </a:r>
            <a:r>
              <a:rPr lang="es-ES" b="1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USALSostenible</a:t>
            </a:r>
            <a:r>
              <a:rPr lang="es-E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 compromete con la sostenibilidad ambiental, social y económica.</a:t>
            </a:r>
            <a:endParaRPr lang="es-ES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2673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Dentro de los 9 Áreas, se han identificado 35 Itinerarios y definidos 166 objetivos o </a:t>
            </a:r>
            <a:r>
              <a:rPr lang="es-ES" dirty="0" err="1"/>
              <a:t>KPOs</a:t>
            </a:r>
            <a:r>
              <a:rPr lang="es-ES" dirty="0"/>
              <a:t>. Algunos de ellos serán objeto de debate a continuación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480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Pero el objetivo de esta reunión de trabajo es consolidar este mapa de actuaciones. Ustedes son esenciales en este proceso.</a:t>
            </a:r>
          </a:p>
          <a:p>
            <a:endParaRPr lang="es-ES" dirty="0"/>
          </a:p>
          <a:p>
            <a:r>
              <a:rPr lang="es-ES" dirty="0"/>
              <a:t>Por ello, es imprescindible reflexionar acerca de:</a:t>
            </a:r>
          </a:p>
          <a:p>
            <a:endParaRPr lang="es-ES" dirty="0"/>
          </a:p>
          <a:p>
            <a:r>
              <a:rPr lang="es-ES" dirty="0"/>
              <a:t>¿Qué espera la sociedad de la Universidad?</a:t>
            </a:r>
          </a:p>
          <a:p>
            <a:endParaRPr lang="es-ES" dirty="0"/>
          </a:p>
          <a:p>
            <a:r>
              <a:rPr lang="es-ES" dirty="0"/>
              <a:t>¿Qué alianzas estratégicas debemos establecer?</a:t>
            </a:r>
          </a:p>
          <a:p>
            <a:endParaRPr lang="es-ES" dirty="0"/>
          </a:p>
          <a:p>
            <a:r>
              <a:rPr lang="es-ES" dirty="0"/>
              <a:t>¿Cómo las vamos a desarrollar?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58968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Antes de finalizar mi intervención quiero expresar mi agradecimiento al Comité de Honor de Estrategia USAL30. </a:t>
            </a:r>
          </a:p>
          <a:p>
            <a:r>
              <a:rPr lang="es-ES" dirty="0"/>
              <a:t>Este comité nos acompañará en el proceso iniciado y tendrá la difícil tarea de velar por el éxito del mismo. </a:t>
            </a:r>
          </a:p>
          <a:p>
            <a:endParaRPr lang="es-ES" dirty="0"/>
          </a:p>
          <a:p>
            <a:r>
              <a:rPr lang="es-ES" dirty="0"/>
              <a:t>Debo añadir a esta lista a </a:t>
            </a:r>
            <a:r>
              <a:rPr lang="es-E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D. Antón Costas, Presidente del Consejo Económico y Social de España, del que acabamos de recibir su aceptación.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103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8914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91213-328C-2CA3-59A9-BEB84CFC7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2F40D4B-CD8F-E97D-E561-39039A747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381A1F2A-2084-0DDE-38D4-AF71AB548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>
              <a:buFontTx/>
              <a:buNone/>
            </a:pPr>
            <a:r>
              <a:rPr lang="es-ES" sz="2000" dirty="0">
                <a:solidFill>
                  <a:schemeClr val="bg1"/>
                </a:solidFill>
              </a:rPr>
              <a:t>Inicio mi exposición con tres ejemplos de alianzas estratégicas en ciudades europeas con características similares:</a:t>
            </a:r>
          </a:p>
          <a:p>
            <a:pPr lvl="1" algn="just">
              <a:buFontTx/>
              <a:buNone/>
            </a:pPr>
            <a:endParaRPr lang="es-ES" sz="2000" dirty="0">
              <a:solidFill>
                <a:schemeClr val="bg1"/>
              </a:solidFill>
            </a:endParaRPr>
          </a:p>
          <a:p>
            <a:pPr lvl="1" algn="just">
              <a:buFontTx/>
              <a:buNone/>
            </a:pPr>
            <a:r>
              <a:rPr lang="es-ES" sz="2000" dirty="0">
                <a:solidFill>
                  <a:schemeClr val="bg1"/>
                </a:solidFill>
              </a:rPr>
              <a:t>1.- CAMBRIDGE SCIENCE PARK 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 Fundado en </a:t>
            </a:r>
            <a:r>
              <a:rPr lang="es-ES" sz="2000" b="1" dirty="0">
                <a:solidFill>
                  <a:schemeClr val="bg1"/>
                </a:solidFill>
              </a:rPr>
              <a:t>1970 por la Universidad de Cambridge</a:t>
            </a:r>
            <a:r>
              <a:rPr lang="es-ES" sz="2000" dirty="0">
                <a:solidFill>
                  <a:schemeClr val="bg1"/>
                </a:solidFill>
              </a:rPr>
              <a:t> en colaboración con el </a:t>
            </a:r>
            <a:r>
              <a:rPr lang="es-ES" sz="2000" b="1" dirty="0">
                <a:solidFill>
                  <a:schemeClr val="bg1"/>
                </a:solidFill>
              </a:rPr>
              <a:t>Ayuntamiento </a:t>
            </a:r>
            <a:r>
              <a:rPr lang="es-ES" sz="2000" dirty="0">
                <a:solidFill>
                  <a:schemeClr val="bg1"/>
                </a:solidFill>
              </a:rPr>
              <a:t>y otras entidades locales</a:t>
            </a:r>
          </a:p>
          <a:p>
            <a:pPr lvl="1" algn="just"/>
            <a:endParaRPr lang="es-ES" sz="2000" dirty="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 Es el parque científico más antiguo del Reino Unido y un referente mundial en innovación y emprendimiento</a:t>
            </a:r>
          </a:p>
          <a:p>
            <a:pPr lvl="1" algn="just"/>
            <a:endParaRPr lang="es-ES" sz="2000" dirty="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  Alberga más de </a:t>
            </a:r>
            <a:r>
              <a:rPr lang="es-ES" sz="2000" b="1" dirty="0">
                <a:solidFill>
                  <a:schemeClr val="bg1"/>
                </a:solidFill>
              </a:rPr>
              <a:t>130 empresas tecnológicas y de biotecnología</a:t>
            </a:r>
            <a:r>
              <a:rPr lang="es-ES" sz="2000" dirty="0">
                <a:solidFill>
                  <a:schemeClr val="bg1"/>
                </a:solidFill>
              </a:rPr>
              <a:t>, muchas de ellas </a:t>
            </a:r>
            <a:r>
              <a:rPr lang="es-ES" sz="2000" i="1" dirty="0">
                <a:solidFill>
                  <a:schemeClr val="bg1"/>
                </a:solidFill>
              </a:rPr>
              <a:t>spin-</a:t>
            </a:r>
            <a:r>
              <a:rPr lang="es-ES" sz="2000" i="1" dirty="0" err="1">
                <a:solidFill>
                  <a:schemeClr val="bg1"/>
                </a:solidFill>
              </a:rPr>
              <a:t>offs</a:t>
            </a:r>
            <a:r>
              <a:rPr lang="es-ES" sz="2000" dirty="0">
                <a:solidFill>
                  <a:schemeClr val="bg1"/>
                </a:solidFill>
              </a:rPr>
              <a:t> de la universidad.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s-ES" sz="2000" dirty="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 Ha contribuido al crecimiento de </a:t>
            </a:r>
            <a:r>
              <a:rPr lang="es-ES" sz="2000" b="1" dirty="0">
                <a:solidFill>
                  <a:schemeClr val="bg1"/>
                </a:solidFill>
              </a:rPr>
              <a:t>"Silicon Fen"</a:t>
            </a:r>
            <a:r>
              <a:rPr lang="es-ES" sz="2000" dirty="0">
                <a:solidFill>
                  <a:schemeClr val="bg1"/>
                </a:solidFill>
              </a:rPr>
              <a:t>, la versión británica de Silicon Valley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3EA4C-3845-8893-F7B3-51E4760A5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3442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3FC50-060B-7FAB-66FC-F678C1E13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8D2228DA-3E1B-36B0-3B14-D08621EFF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CE4984C-8CCA-9BC8-EA4B-E982B2F13F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>
              <a:buFontTx/>
              <a:buNone/>
            </a:pPr>
            <a:r>
              <a:rPr lang="es-ES" sz="1200" dirty="0">
                <a:solidFill>
                  <a:schemeClr val="bg1"/>
                </a:solidFill>
              </a:rPr>
              <a:t> 2.- BAHNSTADT: un barrio inteligente y sostenible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1"/>
                </a:solidFill>
              </a:rPr>
              <a:t> Es un proyecto conjunto entre el </a:t>
            </a:r>
            <a:r>
              <a:rPr lang="es-ES" sz="1200" b="1" dirty="0">
                <a:solidFill>
                  <a:schemeClr val="bg1"/>
                </a:solidFill>
              </a:rPr>
              <a:t>Ayuntamiento y la Universidad de Heidelberg</a:t>
            </a:r>
            <a:r>
              <a:rPr lang="es-ES" sz="1200" dirty="0">
                <a:solidFill>
                  <a:schemeClr val="bg1"/>
                </a:solidFill>
              </a:rPr>
              <a:t>, donde se han aplicado investigaciones en urbanismo y sostenibilidad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1"/>
                </a:solidFill>
              </a:rPr>
              <a:t> Es uno de los barrios más grandes del mundo con </a:t>
            </a:r>
            <a:r>
              <a:rPr lang="es-ES" sz="1200" b="1" dirty="0">
                <a:solidFill>
                  <a:schemeClr val="bg1"/>
                </a:solidFill>
              </a:rPr>
              <a:t>estándar </a:t>
            </a:r>
            <a:r>
              <a:rPr lang="es-ES" sz="1200" b="1" dirty="0" err="1">
                <a:solidFill>
                  <a:schemeClr val="bg1"/>
                </a:solidFill>
              </a:rPr>
              <a:t>Passivhaus</a:t>
            </a:r>
            <a:r>
              <a:rPr lang="es-ES" sz="1200" b="1" dirty="0">
                <a:solidFill>
                  <a:schemeClr val="bg1"/>
                </a:solidFill>
              </a:rPr>
              <a:t> (</a:t>
            </a:r>
            <a:r>
              <a:rPr lang="es-ES" sz="1200" b="0" i="0" dirty="0">
                <a:solidFill>
                  <a:schemeClr val="bg1"/>
                </a:solidFill>
                <a:effectLst/>
              </a:rPr>
              <a:t>estándar de construcción de alta eficiencia energética qu</a:t>
            </a:r>
            <a:r>
              <a:rPr lang="es-ES" sz="1200" dirty="0">
                <a:solidFill>
                  <a:schemeClr val="bg1"/>
                </a:solidFill>
              </a:rPr>
              <a:t>e nace en Alemania a principios de los 90)</a:t>
            </a:r>
            <a:r>
              <a:rPr lang="es-ES" sz="1200" b="0" i="0" dirty="0">
                <a:solidFill>
                  <a:schemeClr val="bg1"/>
                </a:solidFill>
                <a:effectLst/>
              </a:rPr>
              <a:t> </a:t>
            </a:r>
            <a:endParaRPr lang="es-ES" sz="1200" dirty="0">
              <a:solidFill>
                <a:schemeClr val="bg1"/>
              </a:solidFill>
            </a:endParaRPr>
          </a:p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9EE290E-82FD-B633-26C8-BE9D6B2D77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8342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E3D92-BAE8-77D3-C266-748198BBC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D75A90E-ECEE-C454-FA2B-5269F317A7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74DCF50-79C3-63FE-0C48-84A6374C4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1"/>
                </a:solidFill>
              </a:rPr>
              <a:t> 3.- TECNOPOLO DI BOLOGNA</a:t>
            </a:r>
          </a:p>
          <a:p>
            <a:pPr lvl="1" algn="just">
              <a:buFont typeface="Arial" panose="020B0604020202020204" pitchFamily="34" charset="0"/>
              <a:buChar char="•"/>
            </a:pPr>
            <a:endParaRPr lang="es-ES" sz="1200" dirty="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1"/>
                </a:solidFill>
              </a:rPr>
              <a:t> Es un </a:t>
            </a:r>
            <a:r>
              <a:rPr lang="es-ES" sz="1200" b="1" dirty="0" err="1">
                <a:solidFill>
                  <a:schemeClr val="bg1"/>
                </a:solidFill>
              </a:rPr>
              <a:t>hub</a:t>
            </a:r>
            <a:r>
              <a:rPr lang="es-ES" sz="1200" b="1" dirty="0">
                <a:solidFill>
                  <a:schemeClr val="bg1"/>
                </a:solidFill>
              </a:rPr>
              <a:t> de innovación</a:t>
            </a:r>
            <a:r>
              <a:rPr lang="es-ES" sz="1200" dirty="0">
                <a:solidFill>
                  <a:schemeClr val="bg1"/>
                </a:solidFill>
              </a:rPr>
              <a:t> impulsado por la </a:t>
            </a:r>
            <a:r>
              <a:rPr lang="es-ES" sz="1200" b="1" dirty="0">
                <a:solidFill>
                  <a:schemeClr val="bg1"/>
                </a:solidFill>
              </a:rPr>
              <a:t>Universidad de Bolonia,  el  Ayuntamiento y la región de Emilia-Romaña</a:t>
            </a:r>
          </a:p>
          <a:p>
            <a:pPr lvl="1" algn="just"/>
            <a:endParaRPr lang="es-ES" sz="1200" dirty="0">
              <a:solidFill>
                <a:schemeClr val="bg1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chemeClr val="bg1"/>
                </a:solidFill>
              </a:rPr>
              <a:t> Alberga instituciones de investigación, como el </a:t>
            </a:r>
            <a:r>
              <a:rPr lang="es-ES" sz="1200" b="1" dirty="0">
                <a:solidFill>
                  <a:schemeClr val="bg1"/>
                </a:solidFill>
              </a:rPr>
              <a:t>Centro de Supercomputación de </a:t>
            </a:r>
            <a:r>
              <a:rPr lang="es-ES" sz="1200" b="1" dirty="0" err="1">
                <a:solidFill>
                  <a:schemeClr val="bg1"/>
                </a:solidFill>
              </a:rPr>
              <a:t>Cineca</a:t>
            </a:r>
            <a:r>
              <a:rPr lang="es-ES" sz="1200" dirty="0">
                <a:solidFill>
                  <a:schemeClr val="bg1"/>
                </a:solidFill>
              </a:rPr>
              <a:t>, que cuenta con uno de los superordenadores más potentes de Europa</a:t>
            </a:r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F8DCA2-0E2D-8156-9001-617199710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52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/>
              <a:t>Peter Drucker</a:t>
            </a:r>
            <a:r>
              <a:rPr lang="es-ES" dirty="0"/>
              <a:t> (1909-2005) fue economista, profesor y considerado el </a:t>
            </a:r>
            <a:r>
              <a:rPr lang="es-ES" b="1" dirty="0"/>
              <a:t>padre del </a:t>
            </a:r>
            <a:r>
              <a:rPr lang="es-ES" b="1" i="1" dirty="0" err="1"/>
              <a:t>management</a:t>
            </a:r>
            <a:r>
              <a:rPr lang="es-ES" b="1" dirty="0"/>
              <a:t> moderno</a:t>
            </a:r>
            <a:r>
              <a:rPr lang="es-ES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Sus ideas, revolucionaron la forma en que las empresas y organizaciones funcionan, poniendo énfasis en la innovación,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la descentralización y la importancia de los empleados como activo más valioso de una empresa.</a:t>
            </a:r>
          </a:p>
          <a:p>
            <a:endParaRPr lang="es-ES" dirty="0"/>
          </a:p>
          <a:p>
            <a:pPr algn="l"/>
            <a:r>
              <a:rPr lang="es-ES" dirty="0"/>
              <a:t>Decía “</a:t>
            </a:r>
            <a:r>
              <a:rPr lang="es-ES" sz="1200" b="1" dirty="0">
                <a:solidFill>
                  <a:schemeClr val="bg1"/>
                </a:solidFill>
              </a:rPr>
              <a:t>Aprender de los mejores no es imitar, </a:t>
            </a:r>
          </a:p>
          <a:p>
            <a:pPr algn="l"/>
            <a:r>
              <a:rPr lang="es-ES" sz="1200" b="1" dirty="0">
                <a:solidFill>
                  <a:schemeClr val="bg1"/>
                </a:solidFill>
              </a:rPr>
              <a:t>sino entender ¿qué los llevó al éxito? y adaptarlo a tu propio camino”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1621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Les presento Estrategia USAL30, el camino que seguirá la Universidad de Salamanca para alcanzar la década de los 30.</a:t>
            </a:r>
          </a:p>
          <a:p>
            <a:r>
              <a:rPr lang="es-ES" dirty="0"/>
              <a:t>Un camino difícil, que lo haremos más fácil si lo construimos juntos.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A7474-64F2-5942-8CF9-B9DEF7C2FE8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89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proyecto se inició en junio de 2024 y como pueden ver presenta diferentes fases que se pueden resumir en:</a:t>
            </a:r>
          </a:p>
          <a:p>
            <a:r>
              <a:rPr lang="es-ES" dirty="0"/>
              <a:t>Análisis de la situación, recogida de información y discusión y elaboración del plan táctico detallado. Fase en la que nos encontramos en la actualidad.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3A7474-64F2-5942-8CF9-B9DEF7C2FE8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879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La recogida de información se realizó de forma sistemática</a:t>
            </a:r>
          </a:p>
          <a:p>
            <a:r>
              <a:rPr lang="es-ES" dirty="0"/>
              <a:t>En primer lugar, se envío un cuestionario “ad hoc” al equipo de gobierno, a 25 Facultades y Escuelas, a 27 Centros Propios e Institutos y a 25 Servicios Centrales Asociados.</a:t>
            </a:r>
          </a:p>
          <a:p>
            <a:endParaRPr lang="es-ES" dirty="0"/>
          </a:p>
          <a:p>
            <a:r>
              <a:rPr lang="es-ES" dirty="0"/>
              <a:t>Participaron 78 de los 87, es decir el 89,6%.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28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continuación, se diseñó una herramienta informática para que cualquier miembro de la comunidad universitaria pudiera aportar su idea de forma anónima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C4AFC6-7084-1346-AA96-8EF05491B2E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82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EAEAFA-4F76-1C68-CF8F-5A2A27E0D4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3C9E62-7B1D-BEC5-CAD3-BB96C1B4B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D7B774-CBD1-F588-DE5B-73982F3A7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B1697E-053D-1375-7D7F-69C3E483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8503363-54E0-6333-E36A-4DCACBAF7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518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0F8503-DE3E-B45A-B0AD-CDB146E48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7E87B5-3E27-C9FF-1EFB-896B8C35D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F4E3ED-C99B-2E3C-EF87-095E64147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F8EAD46-D006-4F93-0459-66B9BB206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98F6B-F2A5-C837-A24C-D786F8785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061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0BE2F63-0F97-C918-6E7E-D9B942250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7790BA8-59FC-FAB4-D636-CCA35E932B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674741-96C0-E794-F5B3-E2A00C22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531023-D359-E5D6-40A6-EF325921C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3E63973-AEE3-17DD-A8C3-BCEF32CB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3420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E1BB58-97E7-7270-2729-150A93FB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797780-A7F7-C5D1-29D9-E9F73C56A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A538E4-BE0C-0980-C3E7-ECCE6FE3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DCC5D5-3153-483C-E22B-494FEAB8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FBCA04-E55D-A656-C8B1-B06F89EDD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9675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FA51C-93DD-7D45-C057-2EB95E2AA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A6A5D7-F485-515E-B529-6F72F8E41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6580C3-F589-43A1-688D-1BFB36A6F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0DE9E2-0C53-B87C-BBE4-A65F4578B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DC49-3D4F-34FA-30C3-3C9A3A830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4636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B6829-E890-29BD-77AA-003C7D62D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BBD48E-CA32-0329-7DA0-9B6E3E8FF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F346F8-8E6D-17D2-CFF9-158AA2322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F62B43-F759-57E7-130D-46AF1580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8E1D344-2884-A6AF-B7D2-9E13BF987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34D41D-02DE-BAC5-CB6E-04A655390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27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501E8F-FB9E-3A7B-0F7A-990F696D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649454-2BE3-6664-0BE5-E04E69511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81DDBC8-61D2-70E4-60F1-E2EEEED67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37C02E-D43D-1C1B-7369-98D6D58D0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76D3409-FC7B-5E2E-39A9-E28FC43416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905A2D1-DD2B-E4CB-ADA3-C579F9D6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7146AE3-2006-C8B3-6C40-4691D096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B2CC8EC-1116-11AD-3BFE-5B183EE61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192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8762AC-AFCA-5D57-36FC-E7DDEFAEF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F693C1-0BC6-36D3-B9CF-48F8FDDB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50A7DF3-02D4-6946-434A-F8104BDB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1854B10-D3FE-2AB2-1406-4ADCE02F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44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03EC770-7A09-9A75-33B0-9180612EC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9EE4AAB-0104-D866-231C-CD45021E1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51B5120-2F9A-F5CD-A4BC-B0CA4A69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0014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367B0-EC68-79A3-3F02-8E64F1A8E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F20C91-BA36-73FD-3B3E-14597D47D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457E069-E211-5446-0CEF-ABCC3AFA6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384BB9-2D2C-192A-72A8-35470FA05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89A24F2-015D-852E-EAEF-CF5C5273C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5EFCA7-61B9-5E70-7CC7-79905B9CA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586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CA6BE3-7EB4-4C8A-7355-18045B1B8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FC1163C-ACD9-C8F5-1BAF-84CC40159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D84C66-6AFD-C094-C567-76FA822352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19C476-FB80-1EF1-D4D2-1E5315E0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760FBC-A43A-F756-3C29-FC1B15FE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1E37739-6F1B-97B4-F5A6-319ACBBA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6182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721992-4768-3978-9FBF-A9134827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0B507A7-A47D-B7A5-9041-308C80C5B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71177B-6F6C-4E85-D276-655262B7E0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A13C7C-ACC3-7A48-AAF3-3F1F20C6F0BB}" type="datetimeFigureOut">
              <a:rPr lang="es-ES" smtClean="0"/>
              <a:t>2/4/25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44D0CF-344E-510A-B57F-BE7B980D8A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4091EB9-AE07-BEA0-BD23-A6B276C04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777572-8003-EB44-95C2-E8BDCD5A59C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144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6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Texto&#10;&#10;El contenido generado por IA puede ser incorrecto.">
            <a:extLst>
              <a:ext uri="{FF2B5EF4-FFF2-40B4-BE49-F238E27FC236}">
                <a16:creationId xmlns:a16="http://schemas.microsoft.com/office/drawing/2014/main" id="{5491DC22-DE8C-BA7B-2E87-48095CF46B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8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1F801-13F4-4F04-917E-B3D775161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26E2DE-9ACF-A3B8-3C91-25C32B5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77" y="225879"/>
            <a:ext cx="7772400" cy="540966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D1A2CCD-2A47-5028-BE10-FE31079E9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651" y="1448337"/>
            <a:ext cx="5944574" cy="540966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BC697B-D631-9DB7-32B0-7AB33709E8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5710" y="2099609"/>
            <a:ext cx="6191137" cy="475839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F7E1555-B07E-E4FC-4924-DA4F0062E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859" y="3433109"/>
            <a:ext cx="5463988" cy="342489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52218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en un evento&#10;&#10;El contenido generado por IA puede ser incorrecto.">
            <a:extLst>
              <a:ext uri="{FF2B5EF4-FFF2-40B4-BE49-F238E27FC236}">
                <a16:creationId xmlns:a16="http://schemas.microsoft.com/office/drawing/2014/main" id="{61BE3A73-7FB9-11B4-FC90-E9D91A369B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91" r="2344"/>
          <a:stretch/>
        </p:blipFill>
        <p:spPr>
          <a:xfrm>
            <a:off x="2798044" y="1613658"/>
            <a:ext cx="8907012" cy="5244342"/>
          </a:xfrm>
          <a:prstGeom prst="rect">
            <a:avLst/>
          </a:prstGeom>
        </p:spPr>
      </p:pic>
      <p:pic>
        <p:nvPicPr>
          <p:cNvPr id="5" name="Imagen 4" descr="Texto&#10;&#10;El contenido generado por IA puede ser incorrecto.">
            <a:extLst>
              <a:ext uri="{FF2B5EF4-FFF2-40B4-BE49-F238E27FC236}">
                <a16:creationId xmlns:a16="http://schemas.microsoft.com/office/drawing/2014/main" id="{B06D088B-603A-CDD3-2641-827ED13C4E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68" r="1" b="1"/>
          <a:stretch/>
        </p:blipFill>
        <p:spPr>
          <a:xfrm>
            <a:off x="266396" y="168273"/>
            <a:ext cx="3859355" cy="2065063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1C00866-3743-278F-B663-E3F8E676C89B}"/>
              </a:ext>
            </a:extLst>
          </p:cNvPr>
          <p:cNvSpPr txBox="1"/>
          <p:nvPr/>
        </p:nvSpPr>
        <p:spPr>
          <a:xfrm>
            <a:off x="11190172" y="1870670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25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3B2154-3C1A-44E9-5778-846E17195F8E}"/>
              </a:ext>
            </a:extLst>
          </p:cNvPr>
          <p:cNvSpPr txBox="1"/>
          <p:nvPr/>
        </p:nvSpPr>
        <p:spPr>
          <a:xfrm>
            <a:off x="3059263" y="6345103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87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73021A3-C646-475F-2DD5-461B3F5AFB43}"/>
              </a:ext>
            </a:extLst>
          </p:cNvPr>
          <p:cNvSpPr txBox="1"/>
          <p:nvPr/>
        </p:nvSpPr>
        <p:spPr>
          <a:xfrm>
            <a:off x="2894154" y="1870669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118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058530A-26E5-46A1-2FA9-A935A1ABAA18}"/>
              </a:ext>
            </a:extLst>
          </p:cNvPr>
          <p:cNvSpPr txBox="1"/>
          <p:nvPr/>
        </p:nvSpPr>
        <p:spPr>
          <a:xfrm>
            <a:off x="11190171" y="6349564"/>
            <a:ext cx="51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51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CB0D741-906B-39B4-2278-712C261A4E31}"/>
              </a:ext>
            </a:extLst>
          </p:cNvPr>
          <p:cNvSpPr txBox="1"/>
          <p:nvPr/>
        </p:nvSpPr>
        <p:spPr>
          <a:xfrm flipH="1">
            <a:off x="5992319" y="5223835"/>
            <a:ext cx="217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C00000"/>
                </a:solidFill>
              </a:rPr>
              <a:t>OTROS</a:t>
            </a:r>
            <a:r>
              <a:rPr lang="es-ES" dirty="0"/>
              <a:t> </a:t>
            </a:r>
          </a:p>
          <a:p>
            <a:pPr algn="ctr"/>
            <a:r>
              <a:rPr lang="es-ES" sz="2400" dirty="0"/>
              <a:t>45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41A8EF1-560F-5CEE-B81E-0B4C745CE97E}"/>
              </a:ext>
            </a:extLst>
          </p:cNvPr>
          <p:cNvSpPr txBox="1"/>
          <p:nvPr/>
        </p:nvSpPr>
        <p:spPr>
          <a:xfrm>
            <a:off x="5344860" y="372728"/>
            <a:ext cx="5141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TOTAL: 326 aportaciones individuales</a:t>
            </a:r>
          </a:p>
        </p:txBody>
      </p:sp>
    </p:spTree>
    <p:extLst>
      <p:ext uri="{BB962C8B-B14F-4D97-AF65-F5344CB8AC3E}">
        <p14:creationId xmlns:p14="http://schemas.microsoft.com/office/powerpoint/2010/main" val="3104098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8B2C84B-0AFB-615F-9462-15E01A12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14" y="126645"/>
            <a:ext cx="10695885" cy="66047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5E38D6F-7F60-7171-820F-9C8B5E8C0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299" y="306745"/>
            <a:ext cx="1651001" cy="7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70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82EF8A1-2E9E-29A8-37C1-55CF48D061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76" r="29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64AE43B-20B4-D679-B10F-0EDA8CA0F8BB}"/>
              </a:ext>
            </a:extLst>
          </p:cNvPr>
          <p:cNvSpPr txBox="1"/>
          <p:nvPr/>
        </p:nvSpPr>
        <p:spPr>
          <a:xfrm>
            <a:off x="4089129" y="688038"/>
            <a:ext cx="2991823" cy="11079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9 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ÁREAS</a:t>
            </a:r>
          </a:p>
          <a:p>
            <a:pPr algn="ctr"/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0B678C-171A-C5C9-3857-43225A52FCDA}"/>
              </a:ext>
            </a:extLst>
          </p:cNvPr>
          <p:cNvSpPr txBox="1"/>
          <p:nvPr/>
        </p:nvSpPr>
        <p:spPr>
          <a:xfrm>
            <a:off x="6928607" y="688038"/>
            <a:ext cx="2480147" cy="11079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35 </a:t>
            </a:r>
          </a:p>
          <a:p>
            <a:pPr algn="ctr"/>
            <a:r>
              <a:rPr lang="es-ES" sz="2400" b="1" dirty="0">
                <a:solidFill>
                  <a:srgbClr val="C00000"/>
                </a:solidFill>
              </a:rPr>
              <a:t>ITINERARIOS</a:t>
            </a:r>
          </a:p>
          <a:p>
            <a:pPr algn="ctr"/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AE311D-5933-A2B1-C4C6-62E8AE80C6AA}"/>
              </a:ext>
            </a:extLst>
          </p:cNvPr>
          <p:cNvSpPr txBox="1"/>
          <p:nvPr/>
        </p:nvSpPr>
        <p:spPr>
          <a:xfrm>
            <a:off x="9256408" y="688038"/>
            <a:ext cx="2779647" cy="11079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C00000"/>
                </a:solidFill>
              </a:rPr>
              <a:t>166</a:t>
            </a:r>
          </a:p>
          <a:p>
            <a:pPr algn="ctr"/>
            <a:r>
              <a:rPr lang="es-ES" sz="2400" b="1" dirty="0" err="1">
                <a:solidFill>
                  <a:srgbClr val="C00000"/>
                </a:solidFill>
              </a:rPr>
              <a:t>KPOs</a:t>
            </a:r>
            <a:endParaRPr lang="es-ES" sz="2400" b="1" dirty="0">
              <a:solidFill>
                <a:srgbClr val="C00000"/>
              </a:solidFill>
            </a:endParaRPr>
          </a:p>
          <a:p>
            <a:pPr algn="ctr"/>
            <a:endParaRPr lang="es-E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37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sa en medio de la calle&#10;&#10;El contenido generado por IA puede ser incorrecto.">
            <a:extLst>
              <a:ext uri="{FF2B5EF4-FFF2-40B4-BE49-F238E27FC236}">
                <a16:creationId xmlns:a16="http://schemas.microsoft.com/office/drawing/2014/main" id="{42A8B168-128B-806B-2FF5-5F16A9ED2E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1" r="-2" b="-2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Imagen 2" descr="Vista de un puente&#10;&#10;El contenido generado por IA puede ser incorrecto.">
            <a:extLst>
              <a:ext uri="{FF2B5EF4-FFF2-40B4-BE49-F238E27FC236}">
                <a16:creationId xmlns:a16="http://schemas.microsoft.com/office/drawing/2014/main" id="{7E7CEE37-F91D-4805-839F-22B4723218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961" r="1" b="6878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Imagen 4" descr="Una estación de tren&#10;&#10;El contenido generado por IA puede ser incorrecto.">
            <a:extLst>
              <a:ext uri="{FF2B5EF4-FFF2-40B4-BE49-F238E27FC236}">
                <a16:creationId xmlns:a16="http://schemas.microsoft.com/office/drawing/2014/main" id="{02016C36-F824-FB87-81B7-B5CCA42AA6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701" r="209" b="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A4B565-FE94-82A8-5DB2-509675E05EAA}"/>
              </a:ext>
            </a:extLst>
          </p:cNvPr>
          <p:cNvSpPr txBox="1"/>
          <p:nvPr/>
        </p:nvSpPr>
        <p:spPr>
          <a:xfrm>
            <a:off x="-2509" y="3829494"/>
            <a:ext cx="498617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ES" sz="2000" dirty="0">
              <a:solidFill>
                <a:schemeClr val="bg1"/>
              </a:solidFill>
            </a:endParaRPr>
          </a:p>
          <a:p>
            <a:pPr algn="ctr"/>
            <a:endParaRPr lang="es-ES" sz="2000" dirty="0">
              <a:solidFill>
                <a:schemeClr val="bg1"/>
              </a:solidFill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¿Qué espera la sociedad de la Universidad?</a:t>
            </a:r>
          </a:p>
          <a:p>
            <a:pPr algn="ctr"/>
            <a:endParaRPr lang="es-ES" sz="2000" dirty="0">
              <a:solidFill>
                <a:schemeClr val="bg1"/>
              </a:solidFill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¿Qué alianzas estratégicas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debemos establecer?</a:t>
            </a:r>
          </a:p>
          <a:p>
            <a:pPr algn="ctr"/>
            <a:endParaRPr lang="es-ES" sz="2000" dirty="0">
              <a:solidFill>
                <a:schemeClr val="bg1"/>
              </a:solidFill>
            </a:endParaRP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¿Cómo las vamos a desarrollar?</a:t>
            </a:r>
          </a:p>
          <a:p>
            <a:pPr algn="ctr"/>
            <a:endParaRPr lang="es-ES" sz="2000" dirty="0">
              <a:solidFill>
                <a:schemeClr val="bg1"/>
              </a:solidFill>
            </a:endParaRPr>
          </a:p>
          <a:p>
            <a:pPr algn="ctr"/>
            <a:endParaRPr lang="es-ES" sz="2000" dirty="0">
              <a:solidFill>
                <a:schemeClr val="bg1"/>
              </a:solidFill>
            </a:endParaRPr>
          </a:p>
          <a:p>
            <a:pPr algn="ctr"/>
            <a:endParaRPr lang="es-E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25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37738" y="667956"/>
            <a:ext cx="1241028" cy="124102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075211" y="2720371"/>
            <a:ext cx="1241028" cy="124102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44285" y="4772786"/>
            <a:ext cx="1241028" cy="124102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3636" r="-3636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21115" y="667956"/>
            <a:ext cx="1241028" cy="124102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5561" r="-15561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13133" y="2720371"/>
            <a:ext cx="1241028" cy="124102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13133" y="4772786"/>
            <a:ext cx="1241028" cy="124102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45092" r="-45092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06881" y="1614702"/>
            <a:ext cx="1669496" cy="813613"/>
            <a:chOff x="0" y="0"/>
            <a:chExt cx="659554" cy="32142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59554" cy="321427"/>
            </a:xfrm>
            <a:custGeom>
              <a:avLst/>
              <a:gdLst/>
              <a:ahLst/>
              <a:cxnLst/>
              <a:rect l="l" t="t" r="r" b="b"/>
              <a:pathLst>
                <a:path w="659554" h="321427">
                  <a:moveTo>
                    <a:pt x="157668" y="0"/>
                  </a:moveTo>
                  <a:lnTo>
                    <a:pt x="501886" y="0"/>
                  </a:lnTo>
                  <a:cubicBezTo>
                    <a:pt x="588964" y="0"/>
                    <a:pt x="659554" y="70590"/>
                    <a:pt x="659554" y="157668"/>
                  </a:cubicBezTo>
                  <a:lnTo>
                    <a:pt x="659554" y="163760"/>
                  </a:lnTo>
                  <a:cubicBezTo>
                    <a:pt x="659554" y="250837"/>
                    <a:pt x="588964" y="321427"/>
                    <a:pt x="501886" y="321427"/>
                  </a:cubicBezTo>
                  <a:lnTo>
                    <a:pt x="157668" y="321427"/>
                  </a:lnTo>
                  <a:cubicBezTo>
                    <a:pt x="70590" y="321427"/>
                    <a:pt x="0" y="250837"/>
                    <a:pt x="0" y="163760"/>
                  </a:cubicBezTo>
                  <a:lnTo>
                    <a:pt x="0" y="157668"/>
                  </a:lnTo>
                  <a:cubicBezTo>
                    <a:pt x="0" y="70590"/>
                    <a:pt x="70590" y="0"/>
                    <a:pt x="157668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59554" cy="359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Ana Blandiana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Premio Princesa de Asturias de las Letras 2024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5660" y="3694029"/>
            <a:ext cx="1951938" cy="904870"/>
            <a:chOff x="0" y="0"/>
            <a:chExt cx="771136" cy="35747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71136" cy="357479"/>
            </a:xfrm>
            <a:custGeom>
              <a:avLst/>
              <a:gdLst/>
              <a:ahLst/>
              <a:cxnLst/>
              <a:rect l="l" t="t" r="r" b="b"/>
              <a:pathLst>
                <a:path w="771136" h="357479">
                  <a:moveTo>
                    <a:pt x="134853" y="0"/>
                  </a:moveTo>
                  <a:lnTo>
                    <a:pt x="636283" y="0"/>
                  </a:lnTo>
                  <a:cubicBezTo>
                    <a:pt x="672048" y="0"/>
                    <a:pt x="706348" y="14208"/>
                    <a:pt x="731638" y="39498"/>
                  </a:cubicBezTo>
                  <a:cubicBezTo>
                    <a:pt x="756928" y="64788"/>
                    <a:pt x="771136" y="99088"/>
                    <a:pt x="771136" y="134853"/>
                  </a:cubicBezTo>
                  <a:lnTo>
                    <a:pt x="771136" y="222626"/>
                  </a:lnTo>
                  <a:cubicBezTo>
                    <a:pt x="771136" y="297104"/>
                    <a:pt x="710760" y="357479"/>
                    <a:pt x="636283" y="357479"/>
                  </a:cubicBezTo>
                  <a:lnTo>
                    <a:pt x="134853" y="357479"/>
                  </a:lnTo>
                  <a:cubicBezTo>
                    <a:pt x="60376" y="357479"/>
                    <a:pt x="0" y="297104"/>
                    <a:pt x="0" y="222626"/>
                  </a:cubicBezTo>
                  <a:lnTo>
                    <a:pt x="0" y="134853"/>
                  </a:lnTo>
                  <a:cubicBezTo>
                    <a:pt x="0" y="60376"/>
                    <a:pt x="60376" y="0"/>
                    <a:pt x="134853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771136" cy="3955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Carlos García Carvallo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Alcalde de Salamanca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98899" y="5819449"/>
            <a:ext cx="1669496" cy="946145"/>
            <a:chOff x="0" y="0"/>
            <a:chExt cx="659554" cy="37378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59554" cy="373786"/>
            </a:xfrm>
            <a:custGeom>
              <a:avLst/>
              <a:gdLst/>
              <a:ahLst/>
              <a:cxnLst/>
              <a:rect l="l" t="t" r="r" b="b"/>
              <a:pathLst>
                <a:path w="659554" h="373786">
                  <a:moveTo>
                    <a:pt x="157668" y="0"/>
                  </a:moveTo>
                  <a:lnTo>
                    <a:pt x="501886" y="0"/>
                  </a:lnTo>
                  <a:cubicBezTo>
                    <a:pt x="588964" y="0"/>
                    <a:pt x="659554" y="70590"/>
                    <a:pt x="659554" y="157668"/>
                  </a:cubicBezTo>
                  <a:lnTo>
                    <a:pt x="659554" y="216118"/>
                  </a:lnTo>
                  <a:cubicBezTo>
                    <a:pt x="659554" y="303195"/>
                    <a:pt x="588964" y="373786"/>
                    <a:pt x="501886" y="373786"/>
                  </a:cubicBezTo>
                  <a:lnTo>
                    <a:pt x="157668" y="373786"/>
                  </a:lnTo>
                  <a:cubicBezTo>
                    <a:pt x="70590" y="373786"/>
                    <a:pt x="0" y="303195"/>
                    <a:pt x="0" y="216118"/>
                  </a:cubicBezTo>
                  <a:lnTo>
                    <a:pt x="0" y="157668"/>
                  </a:lnTo>
                  <a:cubicBezTo>
                    <a:pt x="0" y="70590"/>
                    <a:pt x="70590" y="0"/>
                    <a:pt x="157668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659554" cy="411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Luis Francisco Martín Hernández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Alcalde Béjar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238425" y="1590035"/>
            <a:ext cx="2060995" cy="838281"/>
            <a:chOff x="0" y="0"/>
            <a:chExt cx="814220" cy="33117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4220" cy="331173"/>
            </a:xfrm>
            <a:custGeom>
              <a:avLst/>
              <a:gdLst/>
              <a:ahLst/>
              <a:cxnLst/>
              <a:rect l="l" t="t" r="r" b="b"/>
              <a:pathLst>
                <a:path w="814220" h="331173">
                  <a:moveTo>
                    <a:pt x="127718" y="0"/>
                  </a:moveTo>
                  <a:lnTo>
                    <a:pt x="686503" y="0"/>
                  </a:lnTo>
                  <a:cubicBezTo>
                    <a:pt x="720376" y="0"/>
                    <a:pt x="752861" y="13456"/>
                    <a:pt x="776813" y="37408"/>
                  </a:cubicBezTo>
                  <a:cubicBezTo>
                    <a:pt x="800764" y="61359"/>
                    <a:pt x="814220" y="93845"/>
                    <a:pt x="814220" y="127718"/>
                  </a:cubicBezTo>
                  <a:lnTo>
                    <a:pt x="814220" y="203455"/>
                  </a:lnTo>
                  <a:cubicBezTo>
                    <a:pt x="814220" y="273991"/>
                    <a:pt x="757039" y="331173"/>
                    <a:pt x="686503" y="331173"/>
                  </a:cubicBezTo>
                  <a:lnTo>
                    <a:pt x="127718" y="331173"/>
                  </a:lnTo>
                  <a:cubicBezTo>
                    <a:pt x="57181" y="331173"/>
                    <a:pt x="0" y="273991"/>
                    <a:pt x="0" y="203455"/>
                  </a:cubicBezTo>
                  <a:lnTo>
                    <a:pt x="0" y="127718"/>
                  </a:lnTo>
                  <a:cubicBezTo>
                    <a:pt x="0" y="57181"/>
                    <a:pt x="57181" y="0"/>
                    <a:pt x="127718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814220" cy="369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 dirty="0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Enrique </a:t>
              </a:r>
              <a:r>
                <a:rPr lang="en-US" sz="1266" b="1" dirty="0" err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Cabero</a:t>
              </a:r>
              <a:r>
                <a:rPr lang="en-US" sz="1266" b="1" dirty="0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1266" b="1" dirty="0" err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Morán</a:t>
              </a:r>
              <a:endParaRPr lang="en-US" sz="1266" b="1" dirty="0">
                <a:solidFill>
                  <a:srgbClr val="D22D2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ctr">
                <a:lnSpc>
                  <a:spcPts val="1120"/>
                </a:lnSpc>
              </a:pPr>
              <a:r>
                <a:rPr lang="en-US" sz="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Presidente del </a:t>
              </a:r>
              <a:r>
                <a:rPr lang="en-US" sz="8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Consejo</a:t>
              </a:r>
              <a:r>
                <a:rPr lang="en-US" sz="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lang="en-US" sz="800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Económico</a:t>
              </a:r>
              <a:r>
                <a:rPr lang="en-US" sz="800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y Social de la Junta de Castilla y León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558091" y="3694029"/>
            <a:ext cx="2372205" cy="904870"/>
            <a:chOff x="0" y="0"/>
            <a:chExt cx="937167" cy="357479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937167" cy="357479"/>
            </a:xfrm>
            <a:custGeom>
              <a:avLst/>
              <a:gdLst/>
              <a:ahLst/>
              <a:cxnLst/>
              <a:rect l="l" t="t" r="r" b="b"/>
              <a:pathLst>
                <a:path w="937167" h="357479">
                  <a:moveTo>
                    <a:pt x="110962" y="0"/>
                  </a:moveTo>
                  <a:lnTo>
                    <a:pt x="826205" y="0"/>
                  </a:lnTo>
                  <a:cubicBezTo>
                    <a:pt x="887488" y="0"/>
                    <a:pt x="937167" y="49680"/>
                    <a:pt x="937167" y="110962"/>
                  </a:cubicBezTo>
                  <a:lnTo>
                    <a:pt x="937167" y="246517"/>
                  </a:lnTo>
                  <a:cubicBezTo>
                    <a:pt x="937167" y="275946"/>
                    <a:pt x="925477" y="304170"/>
                    <a:pt x="904667" y="324979"/>
                  </a:cubicBezTo>
                  <a:cubicBezTo>
                    <a:pt x="883858" y="345789"/>
                    <a:pt x="855634" y="357479"/>
                    <a:pt x="826205" y="357479"/>
                  </a:cubicBezTo>
                  <a:lnTo>
                    <a:pt x="110962" y="357479"/>
                  </a:lnTo>
                  <a:cubicBezTo>
                    <a:pt x="49680" y="357479"/>
                    <a:pt x="0" y="307800"/>
                    <a:pt x="0" y="246517"/>
                  </a:cubicBezTo>
                  <a:lnTo>
                    <a:pt x="0" y="110962"/>
                  </a:lnTo>
                  <a:cubicBezTo>
                    <a:pt x="0" y="49680"/>
                    <a:pt x="49680" y="0"/>
                    <a:pt x="110962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937167" cy="3955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Adolfo García Sastre 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Director del Instituto de Salud Global y Patógenos Emergentes de la Escuela de Medicina en Mount Sinaí en Nueva York.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126628" y="5819449"/>
            <a:ext cx="2676343" cy="946145"/>
            <a:chOff x="0" y="0"/>
            <a:chExt cx="1057320" cy="37378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057320" cy="373786"/>
            </a:xfrm>
            <a:custGeom>
              <a:avLst/>
              <a:gdLst/>
              <a:ahLst/>
              <a:cxnLst/>
              <a:rect l="l" t="t" r="r" b="b"/>
              <a:pathLst>
                <a:path w="1057320" h="373786">
                  <a:moveTo>
                    <a:pt x="98353" y="0"/>
                  </a:moveTo>
                  <a:lnTo>
                    <a:pt x="958968" y="0"/>
                  </a:lnTo>
                  <a:cubicBezTo>
                    <a:pt x="985053" y="0"/>
                    <a:pt x="1010069" y="10362"/>
                    <a:pt x="1028514" y="28807"/>
                  </a:cubicBezTo>
                  <a:cubicBezTo>
                    <a:pt x="1046958" y="47252"/>
                    <a:pt x="1057320" y="72268"/>
                    <a:pt x="1057320" y="98353"/>
                  </a:cubicBezTo>
                  <a:lnTo>
                    <a:pt x="1057320" y="275433"/>
                  </a:lnTo>
                  <a:cubicBezTo>
                    <a:pt x="1057320" y="301518"/>
                    <a:pt x="1046958" y="326534"/>
                    <a:pt x="1028514" y="344979"/>
                  </a:cubicBezTo>
                  <a:cubicBezTo>
                    <a:pt x="1010069" y="363423"/>
                    <a:pt x="985053" y="373786"/>
                    <a:pt x="958968" y="373786"/>
                  </a:cubicBezTo>
                  <a:lnTo>
                    <a:pt x="98353" y="373786"/>
                  </a:lnTo>
                  <a:cubicBezTo>
                    <a:pt x="72268" y="373786"/>
                    <a:pt x="47252" y="363423"/>
                    <a:pt x="28807" y="344979"/>
                  </a:cubicBezTo>
                  <a:cubicBezTo>
                    <a:pt x="10362" y="326534"/>
                    <a:pt x="0" y="301518"/>
                    <a:pt x="0" y="275433"/>
                  </a:cubicBezTo>
                  <a:lnTo>
                    <a:pt x="0" y="98353"/>
                  </a:lnTo>
                  <a:cubicBezTo>
                    <a:pt x="0" y="72268"/>
                    <a:pt x="10362" y="47252"/>
                    <a:pt x="28807" y="28807"/>
                  </a:cubicBezTo>
                  <a:cubicBezTo>
                    <a:pt x="47252" y="10362"/>
                    <a:pt x="72268" y="0"/>
                    <a:pt x="98353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057320" cy="411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Sebastião Helvecio Ramos de Castro</a:t>
              </a:r>
            </a:p>
            <a:p>
              <a:pPr algn="ctr">
                <a:lnSpc>
                  <a:spcPts val="1119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Consejero del Tribunal de Cuentas del Estado de Minas Gerais, Brasil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971370" y="667956"/>
            <a:ext cx="1241028" cy="124102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637738" y="2720371"/>
            <a:ext cx="1241028" cy="1241028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7765893" y="4823045"/>
            <a:ext cx="1241028" cy="1241028"/>
            <a:chOff x="0" y="0"/>
            <a:chExt cx="812800" cy="8128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t="-2045" b="-2045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4355016" y="1614702"/>
            <a:ext cx="2473737" cy="813613"/>
            <a:chOff x="0" y="0"/>
            <a:chExt cx="977279" cy="32142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977279" cy="321427"/>
            </a:xfrm>
            <a:custGeom>
              <a:avLst/>
              <a:gdLst/>
              <a:ahLst/>
              <a:cxnLst/>
              <a:rect l="l" t="t" r="r" b="b"/>
              <a:pathLst>
                <a:path w="977279" h="321427">
                  <a:moveTo>
                    <a:pt x="106408" y="0"/>
                  </a:moveTo>
                  <a:lnTo>
                    <a:pt x="870871" y="0"/>
                  </a:lnTo>
                  <a:cubicBezTo>
                    <a:pt x="929638" y="0"/>
                    <a:pt x="977279" y="47640"/>
                    <a:pt x="977279" y="106408"/>
                  </a:cubicBezTo>
                  <a:lnTo>
                    <a:pt x="977279" y="215019"/>
                  </a:lnTo>
                  <a:cubicBezTo>
                    <a:pt x="977279" y="273787"/>
                    <a:pt x="929638" y="321427"/>
                    <a:pt x="870871" y="321427"/>
                  </a:cubicBezTo>
                  <a:lnTo>
                    <a:pt x="106408" y="321427"/>
                  </a:lnTo>
                  <a:cubicBezTo>
                    <a:pt x="47640" y="321427"/>
                    <a:pt x="0" y="273787"/>
                    <a:pt x="0" y="215019"/>
                  </a:cubicBezTo>
                  <a:lnTo>
                    <a:pt x="0" y="106408"/>
                  </a:lnTo>
                  <a:cubicBezTo>
                    <a:pt x="0" y="47640"/>
                    <a:pt x="47640" y="0"/>
                    <a:pt x="106408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977279" cy="359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José Ramón Chaves 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Magistrado Especialista de lo Contencioso-Administrativo del Tribunal Superior de Justicia de Galicia.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238426" y="3694029"/>
            <a:ext cx="2130925" cy="904870"/>
            <a:chOff x="0" y="0"/>
            <a:chExt cx="841847" cy="357479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41847" cy="357479"/>
            </a:xfrm>
            <a:custGeom>
              <a:avLst/>
              <a:gdLst/>
              <a:ahLst/>
              <a:cxnLst/>
              <a:rect l="l" t="t" r="r" b="b"/>
              <a:pathLst>
                <a:path w="841847" h="357479">
                  <a:moveTo>
                    <a:pt x="123526" y="0"/>
                  </a:moveTo>
                  <a:lnTo>
                    <a:pt x="718320" y="0"/>
                  </a:lnTo>
                  <a:cubicBezTo>
                    <a:pt x="786542" y="0"/>
                    <a:pt x="841847" y="55305"/>
                    <a:pt x="841847" y="123526"/>
                  </a:cubicBezTo>
                  <a:lnTo>
                    <a:pt x="841847" y="233953"/>
                  </a:lnTo>
                  <a:cubicBezTo>
                    <a:pt x="841847" y="302175"/>
                    <a:pt x="786542" y="357479"/>
                    <a:pt x="718320" y="357479"/>
                  </a:cubicBezTo>
                  <a:lnTo>
                    <a:pt x="123526" y="357479"/>
                  </a:lnTo>
                  <a:cubicBezTo>
                    <a:pt x="55305" y="357479"/>
                    <a:pt x="0" y="302175"/>
                    <a:pt x="0" y="233953"/>
                  </a:cubicBezTo>
                  <a:lnTo>
                    <a:pt x="0" y="123526"/>
                  </a:lnTo>
                  <a:cubicBezTo>
                    <a:pt x="0" y="55305"/>
                    <a:pt x="55305" y="0"/>
                    <a:pt x="123526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41847" cy="39557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Ofelia Grande de Andrés 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Salmantina. Coordinadora Editorial en Ediciones Siruela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790595" y="5869708"/>
            <a:ext cx="3197888" cy="946145"/>
            <a:chOff x="0" y="0"/>
            <a:chExt cx="1263363" cy="373786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1263363" cy="373786"/>
            </a:xfrm>
            <a:custGeom>
              <a:avLst/>
              <a:gdLst/>
              <a:ahLst/>
              <a:cxnLst/>
              <a:rect l="l" t="t" r="r" b="b"/>
              <a:pathLst>
                <a:path w="1263363" h="373786">
                  <a:moveTo>
                    <a:pt x="82312" y="0"/>
                  </a:moveTo>
                  <a:lnTo>
                    <a:pt x="1181051" y="0"/>
                  </a:lnTo>
                  <a:cubicBezTo>
                    <a:pt x="1202881" y="0"/>
                    <a:pt x="1223818" y="8672"/>
                    <a:pt x="1239254" y="24109"/>
                  </a:cubicBezTo>
                  <a:cubicBezTo>
                    <a:pt x="1254691" y="39545"/>
                    <a:pt x="1263363" y="60482"/>
                    <a:pt x="1263363" y="82312"/>
                  </a:cubicBezTo>
                  <a:lnTo>
                    <a:pt x="1263363" y="291473"/>
                  </a:lnTo>
                  <a:cubicBezTo>
                    <a:pt x="1263363" y="313304"/>
                    <a:pt x="1254691" y="334240"/>
                    <a:pt x="1239254" y="349677"/>
                  </a:cubicBezTo>
                  <a:cubicBezTo>
                    <a:pt x="1223818" y="365113"/>
                    <a:pt x="1202881" y="373786"/>
                    <a:pt x="1181051" y="373786"/>
                  </a:cubicBezTo>
                  <a:lnTo>
                    <a:pt x="82312" y="373786"/>
                  </a:lnTo>
                  <a:cubicBezTo>
                    <a:pt x="60482" y="373786"/>
                    <a:pt x="39545" y="365113"/>
                    <a:pt x="24109" y="349677"/>
                  </a:cubicBezTo>
                  <a:cubicBezTo>
                    <a:pt x="8672" y="334240"/>
                    <a:pt x="0" y="313304"/>
                    <a:pt x="0" y="291473"/>
                  </a:cubicBezTo>
                  <a:lnTo>
                    <a:pt x="0" y="82312"/>
                  </a:lnTo>
                  <a:cubicBezTo>
                    <a:pt x="0" y="60482"/>
                    <a:pt x="8672" y="39545"/>
                    <a:pt x="24109" y="24109"/>
                  </a:cubicBezTo>
                  <a:cubicBezTo>
                    <a:pt x="39545" y="8672"/>
                    <a:pt x="60482" y="0"/>
                    <a:pt x="82312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1263363" cy="411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Eva Nogales</a:t>
              </a:r>
            </a:p>
            <a:p>
              <a:pPr algn="ctr">
                <a:lnSpc>
                  <a:spcPts val="1119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Catedrática de Bioquímica, Biofísica y Biología Estructural en el Departamento de Biología Molecular</a:t>
              </a:r>
            </a:p>
            <a:p>
              <a:pPr algn="ctr">
                <a:lnSpc>
                  <a:spcPts val="1119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y Celular de la Universidad de California 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7654161" y="667956"/>
            <a:ext cx="1241028" cy="1241028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7511839" y="2720371"/>
            <a:ext cx="1241028" cy="1241028"/>
            <a:chOff x="0" y="0"/>
            <a:chExt cx="812800" cy="812800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3"/>
              <a:stretch>
                <a:fillRect t="-4977" b="-29042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0361467" y="4823045"/>
            <a:ext cx="1241028" cy="1241028"/>
            <a:chOff x="0" y="0"/>
            <a:chExt cx="812800" cy="8128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 l="-14974" r="-14974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974803" y="1590035"/>
            <a:ext cx="2664362" cy="838281"/>
            <a:chOff x="0" y="0"/>
            <a:chExt cx="1052587" cy="331173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52587" cy="331173"/>
            </a:xfrm>
            <a:custGeom>
              <a:avLst/>
              <a:gdLst/>
              <a:ahLst/>
              <a:cxnLst/>
              <a:rect l="l" t="t" r="r" b="b"/>
              <a:pathLst>
                <a:path w="1052587" h="331173">
                  <a:moveTo>
                    <a:pt x="98795" y="0"/>
                  </a:moveTo>
                  <a:lnTo>
                    <a:pt x="953793" y="0"/>
                  </a:lnTo>
                  <a:cubicBezTo>
                    <a:pt x="1008355" y="0"/>
                    <a:pt x="1052587" y="44232"/>
                    <a:pt x="1052587" y="98795"/>
                  </a:cubicBezTo>
                  <a:lnTo>
                    <a:pt x="1052587" y="232378"/>
                  </a:lnTo>
                  <a:cubicBezTo>
                    <a:pt x="1052587" y="258580"/>
                    <a:pt x="1042179" y="283709"/>
                    <a:pt x="1023651" y="302236"/>
                  </a:cubicBezTo>
                  <a:cubicBezTo>
                    <a:pt x="1005123" y="320764"/>
                    <a:pt x="979995" y="331173"/>
                    <a:pt x="953793" y="331173"/>
                  </a:cubicBezTo>
                  <a:lnTo>
                    <a:pt x="98795" y="331173"/>
                  </a:lnTo>
                  <a:cubicBezTo>
                    <a:pt x="44232" y="331173"/>
                    <a:pt x="0" y="286941"/>
                    <a:pt x="0" y="232378"/>
                  </a:cubicBezTo>
                  <a:lnTo>
                    <a:pt x="0" y="98795"/>
                  </a:lnTo>
                  <a:cubicBezTo>
                    <a:pt x="0" y="44232"/>
                    <a:pt x="44232" y="0"/>
                    <a:pt x="98795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1052587" cy="369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Valentín Fuster Carulla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Director General del Centro Nacional de Investigaciones Cardiovasculares Carlos III (CNIC) de Madrid</a:t>
              </a:r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7042873" y="3694029"/>
            <a:ext cx="2178960" cy="847720"/>
            <a:chOff x="0" y="0"/>
            <a:chExt cx="860824" cy="334902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60824" cy="334902"/>
            </a:xfrm>
            <a:custGeom>
              <a:avLst/>
              <a:gdLst/>
              <a:ahLst/>
              <a:cxnLst/>
              <a:rect l="l" t="t" r="r" b="b"/>
              <a:pathLst>
                <a:path w="860824" h="334902">
                  <a:moveTo>
                    <a:pt x="120803" y="0"/>
                  </a:moveTo>
                  <a:lnTo>
                    <a:pt x="740020" y="0"/>
                  </a:lnTo>
                  <a:cubicBezTo>
                    <a:pt x="806738" y="0"/>
                    <a:pt x="860824" y="54085"/>
                    <a:pt x="860824" y="120803"/>
                  </a:cubicBezTo>
                  <a:lnTo>
                    <a:pt x="860824" y="214098"/>
                  </a:lnTo>
                  <a:cubicBezTo>
                    <a:pt x="860824" y="280816"/>
                    <a:pt x="806738" y="334902"/>
                    <a:pt x="740020" y="334902"/>
                  </a:cubicBezTo>
                  <a:lnTo>
                    <a:pt x="120803" y="334902"/>
                  </a:lnTo>
                  <a:cubicBezTo>
                    <a:pt x="54085" y="334902"/>
                    <a:pt x="0" y="280816"/>
                    <a:pt x="0" y="214098"/>
                  </a:cubicBezTo>
                  <a:lnTo>
                    <a:pt x="0" y="120803"/>
                  </a:lnTo>
                  <a:cubicBezTo>
                    <a:pt x="0" y="54085"/>
                    <a:pt x="54085" y="0"/>
                    <a:pt x="120803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860824" cy="37300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Javier Iglesias García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Presidente de la Diputación de Salamanca</a:t>
              </a:r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0147233" y="5869708"/>
            <a:ext cx="1669496" cy="946145"/>
            <a:chOff x="0" y="0"/>
            <a:chExt cx="659554" cy="373786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659554" cy="373786"/>
            </a:xfrm>
            <a:custGeom>
              <a:avLst/>
              <a:gdLst/>
              <a:ahLst/>
              <a:cxnLst/>
              <a:rect l="l" t="t" r="r" b="b"/>
              <a:pathLst>
                <a:path w="659554" h="373786">
                  <a:moveTo>
                    <a:pt x="157668" y="0"/>
                  </a:moveTo>
                  <a:lnTo>
                    <a:pt x="501886" y="0"/>
                  </a:lnTo>
                  <a:cubicBezTo>
                    <a:pt x="588964" y="0"/>
                    <a:pt x="659554" y="70590"/>
                    <a:pt x="659554" y="157668"/>
                  </a:cubicBezTo>
                  <a:lnTo>
                    <a:pt x="659554" y="216118"/>
                  </a:lnTo>
                  <a:cubicBezTo>
                    <a:pt x="659554" y="303195"/>
                    <a:pt x="588964" y="373786"/>
                    <a:pt x="501886" y="373786"/>
                  </a:cubicBezTo>
                  <a:lnTo>
                    <a:pt x="157668" y="373786"/>
                  </a:lnTo>
                  <a:cubicBezTo>
                    <a:pt x="70590" y="373786"/>
                    <a:pt x="0" y="303195"/>
                    <a:pt x="0" y="216118"/>
                  </a:cubicBezTo>
                  <a:lnTo>
                    <a:pt x="0" y="157668"/>
                  </a:lnTo>
                  <a:cubicBezTo>
                    <a:pt x="0" y="70590"/>
                    <a:pt x="70590" y="0"/>
                    <a:pt x="157668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659554" cy="41188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Gustavo Adolfo Pacheco Villar</a:t>
              </a:r>
            </a:p>
            <a:p>
              <a:pPr algn="ctr">
                <a:lnSpc>
                  <a:spcPts val="1119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Presidente del Parlamento Andino, Perú</a:t>
              </a:r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10214653" y="667956"/>
            <a:ext cx="1241028" cy="1241028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115970" y="2720371"/>
            <a:ext cx="1241028" cy="1241028"/>
            <a:chOff x="0" y="0"/>
            <a:chExt cx="812800" cy="812800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5123679" y="4772786"/>
            <a:ext cx="1241028" cy="1241028"/>
            <a:chOff x="0" y="0"/>
            <a:chExt cx="812800" cy="812800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7"/>
              <a:stretch>
                <a:fillRect t="-6635" b="-6635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9785214" y="1614702"/>
            <a:ext cx="2099905" cy="813613"/>
            <a:chOff x="0" y="0"/>
            <a:chExt cx="829592" cy="321427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29592" cy="321427"/>
            </a:xfrm>
            <a:custGeom>
              <a:avLst/>
              <a:gdLst/>
              <a:ahLst/>
              <a:cxnLst/>
              <a:rect l="l" t="t" r="r" b="b"/>
              <a:pathLst>
                <a:path w="829592" h="321427">
                  <a:moveTo>
                    <a:pt x="125351" y="0"/>
                  </a:moveTo>
                  <a:lnTo>
                    <a:pt x="704241" y="0"/>
                  </a:lnTo>
                  <a:cubicBezTo>
                    <a:pt x="737486" y="0"/>
                    <a:pt x="769370" y="13207"/>
                    <a:pt x="792878" y="36714"/>
                  </a:cubicBezTo>
                  <a:cubicBezTo>
                    <a:pt x="816386" y="60222"/>
                    <a:pt x="829592" y="92106"/>
                    <a:pt x="829592" y="125351"/>
                  </a:cubicBezTo>
                  <a:lnTo>
                    <a:pt x="829592" y="196076"/>
                  </a:lnTo>
                  <a:cubicBezTo>
                    <a:pt x="829592" y="265306"/>
                    <a:pt x="773471" y="321427"/>
                    <a:pt x="704241" y="321427"/>
                  </a:cubicBezTo>
                  <a:lnTo>
                    <a:pt x="125351" y="321427"/>
                  </a:lnTo>
                  <a:cubicBezTo>
                    <a:pt x="92106" y="321427"/>
                    <a:pt x="60222" y="308221"/>
                    <a:pt x="36714" y="284713"/>
                  </a:cubicBezTo>
                  <a:cubicBezTo>
                    <a:pt x="13207" y="261205"/>
                    <a:pt x="0" y="229321"/>
                    <a:pt x="0" y="196076"/>
                  </a:cubicBezTo>
                  <a:lnTo>
                    <a:pt x="0" y="125351"/>
                  </a:lnTo>
                  <a:cubicBezTo>
                    <a:pt x="0" y="92106"/>
                    <a:pt x="13207" y="60222"/>
                    <a:pt x="36714" y="36714"/>
                  </a:cubicBezTo>
                  <a:cubicBezTo>
                    <a:pt x="60222" y="13207"/>
                    <a:pt x="92106" y="0"/>
                    <a:pt x="125351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829592" cy="3595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Mariano García Blanco</a:t>
              </a:r>
            </a:p>
            <a:p>
              <a:pPr algn="ctr">
                <a:lnSpc>
                  <a:spcPts val="1119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Director del Departamento de Microbiología, Inmunología y Biología del Cáncer, Universidad de Virginia, USA.</a:t>
              </a:r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9412333" y="3692084"/>
            <a:ext cx="2648302" cy="863595"/>
            <a:chOff x="0" y="0"/>
            <a:chExt cx="1046243" cy="341173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1046243" cy="341173"/>
            </a:xfrm>
            <a:custGeom>
              <a:avLst/>
              <a:gdLst/>
              <a:ahLst/>
              <a:cxnLst/>
              <a:rect l="l" t="t" r="r" b="b"/>
              <a:pathLst>
                <a:path w="1046243" h="341173">
                  <a:moveTo>
                    <a:pt x="99394" y="0"/>
                  </a:moveTo>
                  <a:lnTo>
                    <a:pt x="946849" y="0"/>
                  </a:lnTo>
                  <a:cubicBezTo>
                    <a:pt x="973210" y="0"/>
                    <a:pt x="998491" y="10472"/>
                    <a:pt x="1017131" y="29112"/>
                  </a:cubicBezTo>
                  <a:cubicBezTo>
                    <a:pt x="1035771" y="47752"/>
                    <a:pt x="1046243" y="73033"/>
                    <a:pt x="1046243" y="99394"/>
                  </a:cubicBezTo>
                  <a:lnTo>
                    <a:pt x="1046243" y="241779"/>
                  </a:lnTo>
                  <a:cubicBezTo>
                    <a:pt x="1046243" y="296673"/>
                    <a:pt x="1001743" y="341173"/>
                    <a:pt x="946849" y="341173"/>
                  </a:cubicBezTo>
                  <a:lnTo>
                    <a:pt x="99394" y="341173"/>
                  </a:lnTo>
                  <a:cubicBezTo>
                    <a:pt x="73033" y="341173"/>
                    <a:pt x="47752" y="330701"/>
                    <a:pt x="29112" y="312061"/>
                  </a:cubicBezTo>
                  <a:cubicBezTo>
                    <a:pt x="10472" y="293421"/>
                    <a:pt x="0" y="268140"/>
                    <a:pt x="0" y="241779"/>
                  </a:cubicBezTo>
                  <a:lnTo>
                    <a:pt x="0" y="99394"/>
                  </a:lnTo>
                  <a:cubicBezTo>
                    <a:pt x="0" y="73033"/>
                    <a:pt x="10472" y="47752"/>
                    <a:pt x="29112" y="29112"/>
                  </a:cubicBezTo>
                  <a:cubicBezTo>
                    <a:pt x="47752" y="10472"/>
                    <a:pt x="73033" y="0"/>
                    <a:pt x="99394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1046243" cy="3792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Mariano Jabonero </a:t>
              </a:r>
            </a:p>
            <a:p>
              <a:pPr algn="ctr">
                <a:lnSpc>
                  <a:spcPts val="1119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Secretario General de la Organización de Estados Iberoamericanos para la Educación, la Ciencia y la Cultura (OEI)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4962349" y="5819449"/>
            <a:ext cx="1669496" cy="946145"/>
            <a:chOff x="0" y="0"/>
            <a:chExt cx="659554" cy="373786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659554" cy="373786"/>
            </a:xfrm>
            <a:custGeom>
              <a:avLst/>
              <a:gdLst/>
              <a:ahLst/>
              <a:cxnLst/>
              <a:rect l="l" t="t" r="r" b="b"/>
              <a:pathLst>
                <a:path w="659554" h="373786">
                  <a:moveTo>
                    <a:pt x="157668" y="0"/>
                  </a:moveTo>
                  <a:lnTo>
                    <a:pt x="501886" y="0"/>
                  </a:lnTo>
                  <a:cubicBezTo>
                    <a:pt x="588964" y="0"/>
                    <a:pt x="659554" y="70590"/>
                    <a:pt x="659554" y="157668"/>
                  </a:cubicBezTo>
                  <a:lnTo>
                    <a:pt x="659554" y="216118"/>
                  </a:lnTo>
                  <a:cubicBezTo>
                    <a:pt x="659554" y="303195"/>
                    <a:pt x="588964" y="373786"/>
                    <a:pt x="501886" y="373786"/>
                  </a:cubicBezTo>
                  <a:lnTo>
                    <a:pt x="157668" y="373786"/>
                  </a:lnTo>
                  <a:cubicBezTo>
                    <a:pt x="70590" y="373786"/>
                    <a:pt x="0" y="303195"/>
                    <a:pt x="0" y="216118"/>
                  </a:cubicBezTo>
                  <a:lnTo>
                    <a:pt x="0" y="157668"/>
                  </a:lnTo>
                  <a:cubicBezTo>
                    <a:pt x="0" y="70590"/>
                    <a:pt x="70590" y="0"/>
                    <a:pt x="157668" y="0"/>
                  </a:cubicBezTo>
                  <a:close/>
                </a:path>
              </a:pathLst>
            </a:custGeom>
            <a:solidFill>
              <a:srgbClr val="E2E2E2"/>
            </a:solidFill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66675"/>
              <a:ext cx="659554" cy="30711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013"/>
                </a:lnSpc>
              </a:pPr>
              <a:r>
                <a:rPr lang="en-US" sz="1266" b="1">
                  <a:solidFill>
                    <a:srgbClr val="D22D2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Veselin Topalov</a:t>
              </a:r>
            </a:p>
            <a:p>
              <a:pPr algn="ctr">
                <a:lnSpc>
                  <a:spcPts val="1013"/>
                </a:lnSpc>
              </a:pPr>
              <a:r>
                <a:rPr lang="en-US" sz="1266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</a:p>
            <a:p>
              <a:pPr algn="ctr">
                <a:lnSpc>
                  <a:spcPts val="1120"/>
                </a:lnSpc>
              </a:pPr>
              <a:r>
                <a:rPr lang="en-US" sz="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Ex Campeón Mundial de Ajedrez</a:t>
              </a:r>
            </a:p>
          </p:txBody>
        </p:sp>
      </p:grpSp>
      <p:sp>
        <p:nvSpPr>
          <p:cNvPr id="77" name="CuadroTexto 76">
            <a:extLst>
              <a:ext uri="{FF2B5EF4-FFF2-40B4-BE49-F238E27FC236}">
                <a16:creationId xmlns:a16="http://schemas.microsoft.com/office/drawing/2014/main" id="{36638B26-4461-1F12-417E-53BD53232E9A}"/>
              </a:ext>
            </a:extLst>
          </p:cNvPr>
          <p:cNvSpPr txBox="1"/>
          <p:nvPr/>
        </p:nvSpPr>
        <p:spPr>
          <a:xfrm>
            <a:off x="-33099" y="0"/>
            <a:ext cx="12225100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Comité de Honor Estrategia USAL30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40128" y="3664593"/>
            <a:ext cx="1516113" cy="1516113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2742" b="-30590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5820757" y="2209684"/>
            <a:ext cx="1519608" cy="1519608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08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812092" y="1315107"/>
            <a:ext cx="1516113" cy="1516113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b="-29411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67038" y="3730699"/>
            <a:ext cx="1519608" cy="151960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 rot="327572">
              <a:off x="-19511" y="-19511"/>
              <a:ext cx="851822" cy="851822"/>
            </a:xfrm>
            <a:custGeom>
              <a:avLst/>
              <a:gdLst/>
              <a:ahLst/>
              <a:cxnLst/>
              <a:rect l="l" t="t" r="r" b="b"/>
              <a:pathLst>
                <a:path w="851822" h="851822">
                  <a:moveTo>
                    <a:pt x="387245" y="21355"/>
                  </a:moveTo>
                  <a:cubicBezTo>
                    <a:pt x="163815" y="42709"/>
                    <a:pt x="0" y="241147"/>
                    <a:pt x="21355" y="464577"/>
                  </a:cubicBezTo>
                  <a:cubicBezTo>
                    <a:pt x="42709" y="688007"/>
                    <a:pt x="241147" y="851822"/>
                    <a:pt x="464577" y="830467"/>
                  </a:cubicBezTo>
                  <a:cubicBezTo>
                    <a:pt x="688007" y="809113"/>
                    <a:pt x="851822" y="610675"/>
                    <a:pt x="830467" y="387245"/>
                  </a:cubicBezTo>
                  <a:cubicBezTo>
                    <a:pt x="809113" y="163815"/>
                    <a:pt x="610675" y="0"/>
                    <a:pt x="387245" y="21355"/>
                  </a:cubicBezTo>
                  <a:close/>
                </a:path>
              </a:pathLst>
            </a:custGeom>
            <a:blipFill>
              <a:blip r:embed="rId6"/>
              <a:stretch>
                <a:fillRect l="-10" t="-11039" r="-8" b="-11106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79916" y="1383833"/>
            <a:ext cx="1511813" cy="151181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9403965" y="3621511"/>
            <a:ext cx="2199092" cy="677190"/>
          </a:xfrm>
          <a:custGeom>
            <a:avLst/>
            <a:gdLst/>
            <a:ahLst/>
            <a:cxnLst/>
            <a:rect l="l" t="t" r="r" b="b"/>
            <a:pathLst>
              <a:path w="868777" h="267532">
                <a:moveTo>
                  <a:pt x="119697" y="0"/>
                </a:moveTo>
                <a:lnTo>
                  <a:pt x="749079" y="0"/>
                </a:lnTo>
                <a:cubicBezTo>
                  <a:pt x="815186" y="0"/>
                  <a:pt x="868777" y="53590"/>
                  <a:pt x="868777" y="119697"/>
                </a:cubicBezTo>
                <a:lnTo>
                  <a:pt x="868777" y="147835"/>
                </a:lnTo>
                <a:cubicBezTo>
                  <a:pt x="868777" y="179581"/>
                  <a:pt x="856166" y="210026"/>
                  <a:pt x="833718" y="232474"/>
                </a:cubicBezTo>
                <a:cubicBezTo>
                  <a:pt x="811271" y="254921"/>
                  <a:pt x="780825" y="267532"/>
                  <a:pt x="749079" y="267532"/>
                </a:cubicBezTo>
                <a:lnTo>
                  <a:pt x="119697" y="267532"/>
                </a:lnTo>
                <a:cubicBezTo>
                  <a:pt x="53590" y="267532"/>
                  <a:pt x="0" y="213942"/>
                  <a:pt x="0" y="147835"/>
                </a:cubicBezTo>
                <a:lnTo>
                  <a:pt x="0" y="119697"/>
                </a:lnTo>
                <a:cubicBezTo>
                  <a:pt x="0" y="87952"/>
                  <a:pt x="12611" y="57506"/>
                  <a:pt x="35059" y="35059"/>
                </a:cubicBezTo>
                <a:cubicBezTo>
                  <a:pt x="57506" y="12611"/>
                  <a:pt x="87952" y="0"/>
                  <a:pt x="119697" y="0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es-ES" sz="1200"/>
          </a:p>
        </p:txBody>
      </p:sp>
      <p:sp>
        <p:nvSpPr>
          <p:cNvPr id="14" name="TextBox 14"/>
          <p:cNvSpPr txBox="1"/>
          <p:nvPr/>
        </p:nvSpPr>
        <p:spPr>
          <a:xfrm>
            <a:off x="5459319" y="3677992"/>
            <a:ext cx="2199092" cy="773631"/>
          </a:xfrm>
          <a:prstGeom prst="rect">
            <a:avLst/>
          </a:prstGeom>
          <a:noFill/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r>
              <a:rPr lang="en-US" sz="1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Antonio Muro</a:t>
            </a:r>
          </a:p>
          <a:p>
            <a:pPr algn="ctr">
              <a:lnSpc>
                <a:spcPts val="1493"/>
              </a:lnSpc>
            </a:pPr>
            <a:r>
              <a:rPr lang="en-US" sz="106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Delegado</a:t>
            </a:r>
            <a:r>
              <a:rPr lang="en-US" sz="106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del Rector </a:t>
            </a:r>
          </a:p>
          <a:p>
            <a:pPr algn="ctr">
              <a:lnSpc>
                <a:spcPts val="1493"/>
              </a:lnSpc>
            </a:pPr>
            <a:r>
              <a:rPr lang="en-US" sz="106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Estrategia</a:t>
            </a:r>
            <a:r>
              <a:rPr lang="en-US" sz="106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USAL30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799663" y="5163482"/>
            <a:ext cx="2199091" cy="773632"/>
          </a:xfrm>
          <a:prstGeom prst="rect">
            <a:avLst/>
          </a:prstGeom>
          <a:noFill/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r>
              <a:rPr lang="en-US" sz="1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Carlos García </a:t>
            </a:r>
            <a:r>
              <a:rPr lang="en-US" sz="1266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Cuadrado</a:t>
            </a:r>
            <a:endParaRPr lang="en-US" sz="1266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493"/>
              </a:lnSpc>
            </a:pPr>
            <a:r>
              <a:rPr lang="en-US" sz="106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Técnico</a:t>
            </a:r>
          </a:p>
          <a:p>
            <a:pPr algn="ctr">
              <a:lnSpc>
                <a:spcPts val="1493"/>
              </a:lnSpc>
            </a:pPr>
            <a:r>
              <a:rPr lang="en-US" sz="106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06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Informático</a:t>
            </a:r>
            <a:endParaRPr lang="en-US" sz="1067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7210472" y="4994179"/>
            <a:ext cx="2216833" cy="1079107"/>
            <a:chOff x="0" y="0"/>
            <a:chExt cx="875786" cy="426314"/>
          </a:xfrm>
          <a:noFill/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8777" cy="355335"/>
            </a:xfrm>
            <a:custGeom>
              <a:avLst/>
              <a:gdLst/>
              <a:ahLst/>
              <a:cxnLst/>
              <a:rect l="l" t="t" r="r" b="b"/>
              <a:pathLst>
                <a:path w="868777" h="355335">
                  <a:moveTo>
                    <a:pt x="119697" y="0"/>
                  </a:moveTo>
                  <a:lnTo>
                    <a:pt x="749079" y="0"/>
                  </a:lnTo>
                  <a:cubicBezTo>
                    <a:pt x="815186" y="0"/>
                    <a:pt x="868777" y="53590"/>
                    <a:pt x="868777" y="119697"/>
                  </a:cubicBezTo>
                  <a:lnTo>
                    <a:pt x="868777" y="235637"/>
                  </a:lnTo>
                  <a:cubicBezTo>
                    <a:pt x="868777" y="267383"/>
                    <a:pt x="856166" y="297828"/>
                    <a:pt x="833718" y="320276"/>
                  </a:cubicBezTo>
                  <a:cubicBezTo>
                    <a:pt x="811271" y="342724"/>
                    <a:pt x="780825" y="355335"/>
                    <a:pt x="749079" y="355335"/>
                  </a:cubicBezTo>
                  <a:lnTo>
                    <a:pt x="119697" y="355335"/>
                  </a:lnTo>
                  <a:cubicBezTo>
                    <a:pt x="53590" y="355335"/>
                    <a:pt x="0" y="301744"/>
                    <a:pt x="0" y="235637"/>
                  </a:cubicBezTo>
                  <a:lnTo>
                    <a:pt x="0" y="119697"/>
                  </a:lnTo>
                  <a:cubicBezTo>
                    <a:pt x="0" y="87952"/>
                    <a:pt x="12611" y="57506"/>
                    <a:pt x="35059" y="35059"/>
                  </a:cubicBezTo>
                  <a:cubicBezTo>
                    <a:pt x="57506" y="12611"/>
                    <a:pt x="87952" y="0"/>
                    <a:pt x="11969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009" y="32879"/>
              <a:ext cx="868777" cy="39343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Nicolás Hernández</a:t>
              </a:r>
            </a:p>
            <a:p>
              <a:pPr algn="ctr">
                <a:lnSpc>
                  <a:spcPts val="1493"/>
                </a:lnSpc>
              </a:pPr>
              <a:r>
                <a:rPr lang="en-US" sz="106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Técnico </a:t>
              </a:r>
            </a:p>
            <a:p>
              <a:pPr algn="ctr">
                <a:lnSpc>
                  <a:spcPts val="1493"/>
                </a:lnSpc>
              </a:pPr>
              <a:r>
                <a:rPr lang="en-US" sz="1067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informático</a:t>
              </a:r>
              <a:endParaRPr lang="en-US" sz="106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3404456" y="2880526"/>
            <a:ext cx="2199091" cy="677190"/>
          </a:xfrm>
          <a:custGeom>
            <a:avLst/>
            <a:gdLst/>
            <a:ahLst/>
            <a:cxnLst/>
            <a:rect l="l" t="t" r="r" b="b"/>
            <a:pathLst>
              <a:path w="868777" h="267532">
                <a:moveTo>
                  <a:pt x="119697" y="0"/>
                </a:moveTo>
                <a:lnTo>
                  <a:pt x="749079" y="0"/>
                </a:lnTo>
                <a:cubicBezTo>
                  <a:pt x="815186" y="0"/>
                  <a:pt x="868777" y="53590"/>
                  <a:pt x="868777" y="119697"/>
                </a:cubicBezTo>
                <a:lnTo>
                  <a:pt x="868777" y="147835"/>
                </a:lnTo>
                <a:cubicBezTo>
                  <a:pt x="868777" y="179581"/>
                  <a:pt x="856166" y="210026"/>
                  <a:pt x="833718" y="232474"/>
                </a:cubicBezTo>
                <a:cubicBezTo>
                  <a:pt x="811271" y="254921"/>
                  <a:pt x="780825" y="267532"/>
                  <a:pt x="749079" y="267532"/>
                </a:cubicBezTo>
                <a:lnTo>
                  <a:pt x="119697" y="267532"/>
                </a:lnTo>
                <a:cubicBezTo>
                  <a:pt x="53590" y="267532"/>
                  <a:pt x="0" y="213942"/>
                  <a:pt x="0" y="147835"/>
                </a:cubicBezTo>
                <a:lnTo>
                  <a:pt x="0" y="119697"/>
                </a:lnTo>
                <a:cubicBezTo>
                  <a:pt x="0" y="87952"/>
                  <a:pt x="12611" y="57506"/>
                  <a:pt x="35059" y="35059"/>
                </a:cubicBezTo>
                <a:cubicBezTo>
                  <a:pt x="57506" y="12611"/>
                  <a:pt x="87952" y="0"/>
                  <a:pt x="119697" y="0"/>
                </a:cubicBezTo>
                <a:close/>
              </a:path>
            </a:pathLst>
          </a:custGeom>
          <a:noFill/>
        </p:spPr>
        <p:txBody>
          <a:bodyPr/>
          <a:lstStyle/>
          <a:p>
            <a:endParaRPr lang="es-ES" sz="1200"/>
          </a:p>
        </p:txBody>
      </p:sp>
      <p:sp>
        <p:nvSpPr>
          <p:cNvPr id="23" name="TextBox 23"/>
          <p:cNvSpPr txBox="1"/>
          <p:nvPr/>
        </p:nvSpPr>
        <p:spPr>
          <a:xfrm>
            <a:off x="3404456" y="2773082"/>
            <a:ext cx="2199091" cy="773631"/>
          </a:xfrm>
          <a:prstGeom prst="rect">
            <a:avLst/>
          </a:prstGeom>
          <a:noFill/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r>
              <a:rPr lang="en-US" sz="1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Michel Lucas</a:t>
            </a:r>
          </a:p>
          <a:p>
            <a:pPr algn="ctr">
              <a:lnSpc>
                <a:spcPts val="1493"/>
              </a:lnSpc>
            </a:pPr>
            <a:r>
              <a:rPr lang="en-US" sz="106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Técnico de </a:t>
            </a:r>
          </a:p>
          <a:p>
            <a:pPr algn="ctr">
              <a:lnSpc>
                <a:spcPts val="1493"/>
              </a:lnSpc>
            </a:pPr>
            <a:r>
              <a:rPr lang="en-US" sz="106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Coordinación</a:t>
            </a:r>
            <a:endParaRPr lang="en-US" sz="1067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487077" y="2798229"/>
            <a:ext cx="2199091" cy="773632"/>
          </a:xfrm>
          <a:prstGeom prst="rect">
            <a:avLst/>
          </a:prstGeom>
          <a:noFill/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r>
              <a:rPr lang="en-US" sz="1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Antonio Diu</a:t>
            </a:r>
          </a:p>
          <a:p>
            <a:pPr algn="ctr">
              <a:lnSpc>
                <a:spcPts val="1493"/>
              </a:lnSpc>
            </a:pPr>
            <a:r>
              <a:rPr lang="en-US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Técnico de </a:t>
            </a:r>
            <a:r>
              <a:rPr lang="en-US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Diseño</a:t>
            </a:r>
            <a:r>
              <a:rPr lang="en-US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ctr">
              <a:lnSpc>
                <a:spcPts val="1493"/>
              </a:lnSpc>
            </a:pPr>
            <a:r>
              <a:rPr lang="en-US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Gráfico</a:t>
            </a:r>
            <a:r>
              <a:rPr lang="en-US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 Visual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5848304" y="194223"/>
            <a:ext cx="1516113" cy="151611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13588" r="-36505"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5506815" y="1470169"/>
            <a:ext cx="2199091" cy="773633"/>
            <a:chOff x="0" y="42172"/>
            <a:chExt cx="868777" cy="305632"/>
          </a:xfrm>
        </p:grpSpPr>
        <p:sp>
          <p:nvSpPr>
            <p:cNvPr id="30" name="Freeform 30"/>
            <p:cNvSpPr/>
            <p:nvPr/>
          </p:nvSpPr>
          <p:spPr>
            <a:xfrm>
              <a:off x="0" y="69909"/>
              <a:ext cx="868777" cy="210483"/>
            </a:xfrm>
            <a:custGeom>
              <a:avLst/>
              <a:gdLst/>
              <a:ahLst/>
              <a:cxnLst/>
              <a:rect l="l" t="t" r="r" b="b"/>
              <a:pathLst>
                <a:path w="868777" h="267532">
                  <a:moveTo>
                    <a:pt x="119697" y="0"/>
                  </a:moveTo>
                  <a:lnTo>
                    <a:pt x="749079" y="0"/>
                  </a:lnTo>
                  <a:cubicBezTo>
                    <a:pt x="815186" y="0"/>
                    <a:pt x="868777" y="53590"/>
                    <a:pt x="868777" y="119697"/>
                  </a:cubicBezTo>
                  <a:lnTo>
                    <a:pt x="868777" y="147835"/>
                  </a:lnTo>
                  <a:cubicBezTo>
                    <a:pt x="868777" y="179581"/>
                    <a:pt x="856166" y="210026"/>
                    <a:pt x="833718" y="232474"/>
                  </a:cubicBezTo>
                  <a:cubicBezTo>
                    <a:pt x="811271" y="254921"/>
                    <a:pt x="780825" y="267532"/>
                    <a:pt x="749079" y="267532"/>
                  </a:cubicBezTo>
                  <a:lnTo>
                    <a:pt x="119697" y="267532"/>
                  </a:lnTo>
                  <a:cubicBezTo>
                    <a:pt x="53590" y="267532"/>
                    <a:pt x="0" y="213942"/>
                    <a:pt x="0" y="147835"/>
                  </a:cubicBezTo>
                  <a:lnTo>
                    <a:pt x="0" y="119697"/>
                  </a:lnTo>
                  <a:cubicBezTo>
                    <a:pt x="0" y="87952"/>
                    <a:pt x="12611" y="57506"/>
                    <a:pt x="35059" y="35059"/>
                  </a:cubicBezTo>
                  <a:cubicBezTo>
                    <a:pt x="57506" y="12611"/>
                    <a:pt x="87952" y="0"/>
                    <a:pt x="119697" y="0"/>
                  </a:cubicBezTo>
                  <a:close/>
                </a:path>
              </a:pathLst>
            </a:custGeom>
            <a:noFill/>
          </p:spPr>
          <p:txBody>
            <a:bodyPr/>
            <a:lstStyle/>
            <a:p>
              <a:endParaRPr lang="es-ES" sz="120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42172"/>
              <a:ext cx="868777" cy="3056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r>
                <a:rPr lang="en-US" sz="1266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Ana Hernández</a:t>
              </a:r>
            </a:p>
            <a:p>
              <a:pPr algn="ctr">
                <a:lnSpc>
                  <a:spcPts val="1493"/>
                </a:lnSpc>
              </a:pPr>
              <a:r>
                <a:rPr lang="en-US" sz="1067" dirty="0" err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Producción</a:t>
              </a:r>
              <a:r>
                <a:rPr lang="en-US" sz="1067" dirty="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Digital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5860400" y="4582902"/>
            <a:ext cx="1519608" cy="151960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s-ES" sz="1200"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5443415" y="5903555"/>
            <a:ext cx="2313717" cy="995881"/>
          </a:xfrm>
          <a:prstGeom prst="rect">
            <a:avLst/>
          </a:prstGeom>
          <a:noFill/>
        </p:spPr>
        <p:txBody>
          <a:bodyPr lIns="33867" tIns="33867" rIns="33867" bIns="33867" rtlCol="0" anchor="ctr"/>
          <a:lstStyle/>
          <a:p>
            <a:pPr algn="ctr">
              <a:lnSpc>
                <a:spcPts val="1773"/>
              </a:lnSpc>
            </a:pPr>
            <a:r>
              <a:rPr lang="en-US" sz="1266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José Francisco </a:t>
            </a:r>
            <a:r>
              <a:rPr lang="en-US" sz="1266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Adserias</a:t>
            </a:r>
            <a:endParaRPr lang="en-US" sz="1266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1493"/>
              </a:lnSpc>
            </a:pPr>
            <a:r>
              <a:rPr lang="en-US" sz="1067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Técnico </a:t>
            </a:r>
          </a:p>
          <a:p>
            <a:pPr algn="ctr">
              <a:lnSpc>
                <a:spcPts val="1493"/>
              </a:lnSpc>
            </a:pPr>
            <a:r>
              <a:rPr lang="en-US" sz="1067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Informático</a:t>
            </a:r>
            <a:endParaRPr lang="en-US" sz="1067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A11B7B2-81CE-6895-A3FD-A1A4CCD4C9FE}"/>
              </a:ext>
            </a:extLst>
          </p:cNvPr>
          <p:cNvSpPr txBox="1"/>
          <p:nvPr/>
        </p:nvSpPr>
        <p:spPr>
          <a:xfrm>
            <a:off x="-33099" y="-29298"/>
            <a:ext cx="2992867" cy="52322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</a:rPr>
              <a:t>Agradecimiento</a:t>
            </a:r>
          </a:p>
        </p:txBody>
      </p:sp>
      <p:pic>
        <p:nvPicPr>
          <p:cNvPr id="40" name="Imagen 39" descr="Imagen que contiene firmar, camioneta, parada, alimentos&#10;&#10;Descripción generada automáticamente">
            <a:extLst>
              <a:ext uri="{FF2B5EF4-FFF2-40B4-BE49-F238E27FC236}">
                <a16:creationId xmlns:a16="http://schemas.microsoft.com/office/drawing/2014/main" id="{665A3E68-D8A7-C5DD-EF7B-F4BBC0A82B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999" y="558654"/>
            <a:ext cx="1952670" cy="8368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1" name="Elipse 40">
            <a:extLst>
              <a:ext uri="{FF2B5EF4-FFF2-40B4-BE49-F238E27FC236}">
                <a16:creationId xmlns:a16="http://schemas.microsoft.com/office/drawing/2014/main" id="{EA2CD5D9-9081-D011-0CA3-B482204B7870}"/>
              </a:ext>
            </a:extLst>
          </p:cNvPr>
          <p:cNvSpPr/>
          <p:nvPr/>
        </p:nvSpPr>
        <p:spPr>
          <a:xfrm>
            <a:off x="3384448" y="128962"/>
            <a:ext cx="6392226" cy="6618466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2F285-61F7-6530-0F43-9F2BDF16D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4783F21-8D2A-D86B-3D6D-8868FE20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100" y="800219"/>
            <a:ext cx="12225099" cy="605389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3C6F52-E1CE-90F1-FB9E-4D0303EF4957}"/>
              </a:ext>
            </a:extLst>
          </p:cNvPr>
          <p:cNvSpPr txBox="1"/>
          <p:nvPr/>
        </p:nvSpPr>
        <p:spPr>
          <a:xfrm>
            <a:off x="-33099" y="0"/>
            <a:ext cx="12225100" cy="80021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chemeClr val="bg1"/>
                </a:solidFill>
              </a:rPr>
              <a:t>Cambridge </a:t>
            </a:r>
            <a:r>
              <a:rPr lang="es-ES" sz="2800" b="1" dirty="0" err="1">
                <a:solidFill>
                  <a:schemeClr val="bg1"/>
                </a:solidFill>
              </a:rPr>
              <a:t>Science</a:t>
            </a:r>
            <a:r>
              <a:rPr lang="es-ES" sz="2800" b="1" dirty="0">
                <a:solidFill>
                  <a:schemeClr val="bg1"/>
                </a:solidFill>
              </a:rPr>
              <a:t> Park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40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FBBCB-B813-E178-619C-D17A9D972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E72C470-96B3-D4B0-E019-DD4F13787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0"/>
            <a:ext cx="12344400" cy="71374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D3D1F38-8234-538A-D347-89E683BEE1DB}"/>
              </a:ext>
            </a:extLst>
          </p:cNvPr>
          <p:cNvSpPr txBox="1"/>
          <p:nvPr/>
        </p:nvSpPr>
        <p:spPr>
          <a:xfrm>
            <a:off x="-76200" y="0"/>
            <a:ext cx="12344399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Bahnstadt</a:t>
            </a:r>
            <a:r>
              <a:rPr lang="es-ES" sz="2800" b="1" dirty="0">
                <a:solidFill>
                  <a:schemeClr val="bg1"/>
                </a:solidFill>
              </a:rPr>
              <a:t> – Un Barrio Inteligente y Sostenible</a:t>
            </a:r>
          </a:p>
        </p:txBody>
      </p:sp>
    </p:spTree>
    <p:extLst>
      <p:ext uri="{BB962C8B-B14F-4D97-AF65-F5344CB8AC3E}">
        <p14:creationId xmlns:p14="http://schemas.microsoft.com/office/powerpoint/2010/main" val="1909451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6E678-E5CF-5F27-F82A-69F64D031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2F70EB86-DBAE-7D0F-E167-220F02B8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0109"/>
            <a:ext cx="13348088" cy="695212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57DDDC4-E724-2A4B-5AD0-2F0D9A0207E0}"/>
              </a:ext>
            </a:extLst>
          </p:cNvPr>
          <p:cNvSpPr txBox="1"/>
          <p:nvPr/>
        </p:nvSpPr>
        <p:spPr>
          <a:xfrm>
            <a:off x="0" y="0"/>
            <a:ext cx="12192000" cy="80021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800" b="1" dirty="0" err="1">
                <a:solidFill>
                  <a:schemeClr val="bg1"/>
                </a:solidFill>
              </a:rPr>
              <a:t>Tecnopolo</a:t>
            </a:r>
            <a:r>
              <a:rPr lang="es-ES" sz="2800" b="1" dirty="0">
                <a:solidFill>
                  <a:schemeClr val="bg1"/>
                </a:solidFill>
              </a:rPr>
              <a:t> di </a:t>
            </a:r>
            <a:r>
              <a:rPr lang="es-ES" sz="2800" b="1" dirty="0" err="1">
                <a:solidFill>
                  <a:schemeClr val="bg1"/>
                </a:solidFill>
              </a:rPr>
              <a:t>Bologna</a:t>
            </a:r>
            <a:r>
              <a:rPr lang="es-ES" sz="2800" b="1" dirty="0">
                <a:solidFill>
                  <a:schemeClr val="bg1"/>
                </a:solidFill>
              </a:rPr>
              <a:t> – Innovación y Ciencia de Datos</a:t>
            </a:r>
          </a:p>
          <a:p>
            <a:pPr algn="ctr"/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9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A Meeting with Peter Drucker">
            <a:extLst>
              <a:ext uri="{FF2B5EF4-FFF2-40B4-BE49-F238E27FC236}">
                <a16:creationId xmlns:a16="http://schemas.microsoft.com/office/drawing/2014/main" id="{8FFEA660-185E-E295-6B09-7CB8F37F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68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C27583-C4B7-1E95-64D1-966C3D5E7D1A}"/>
              </a:ext>
            </a:extLst>
          </p:cNvPr>
          <p:cNvSpPr txBox="1"/>
          <p:nvPr/>
        </p:nvSpPr>
        <p:spPr>
          <a:xfrm>
            <a:off x="1524" y="5338018"/>
            <a:ext cx="12190476" cy="153888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"Aprender de los mejores no es imitar, 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</a:rPr>
              <a:t>sino entender qué los llevó al éxito y adaptarlo a tu propio camino.”</a:t>
            </a:r>
          </a:p>
          <a:p>
            <a:pPr algn="ctr"/>
            <a:r>
              <a:rPr lang="es-ES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i="1" dirty="0">
                <a:solidFill>
                  <a:schemeClr val="bg1"/>
                </a:solidFill>
              </a:rPr>
              <a:t>Peter Drucker </a:t>
            </a:r>
            <a:r>
              <a:rPr lang="es-ES" dirty="0">
                <a:solidFill>
                  <a:schemeClr val="bg1"/>
                </a:solidFill>
              </a:rPr>
              <a:t>(1909-2005)</a:t>
            </a:r>
          </a:p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69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firmar, camioneta, parada, alimentos&#10;&#10;Descripción generada automáticamente">
            <a:extLst>
              <a:ext uri="{FF2B5EF4-FFF2-40B4-BE49-F238E27FC236}">
                <a16:creationId xmlns:a16="http://schemas.microsoft.com/office/drawing/2014/main" id="{88FF0DBC-0D64-ECC5-BF5C-1FC1DA03BC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211" y="723249"/>
            <a:ext cx="5507144" cy="23602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CFA9B-F021-5B4F-BBC4-0C06EDDD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282"/>
            <a:ext cx="5169090" cy="6858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A35039E-66D0-6F44-B249-3327B42EE619}"/>
              </a:ext>
            </a:extLst>
          </p:cNvPr>
          <p:cNvSpPr/>
          <p:nvPr/>
        </p:nvSpPr>
        <p:spPr>
          <a:xfrm>
            <a:off x="5169090" y="4008329"/>
            <a:ext cx="7021386" cy="2848389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EL FUTURO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NUESTRA UNIVERSIDAD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Semibold" panose="020F0502020204030203" pitchFamily="34" charset="0"/>
              <a:ea typeface="Lato Semibold" panose="020F0502020204030203" pitchFamily="34" charset="0"/>
              <a:cs typeface="Lato Semibold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Un camino para construir juntos.</a:t>
            </a:r>
          </a:p>
        </p:txBody>
      </p:sp>
    </p:spTree>
    <p:extLst>
      <p:ext uri="{BB962C8B-B14F-4D97-AF65-F5344CB8AC3E}">
        <p14:creationId xmlns:p14="http://schemas.microsoft.com/office/powerpoint/2010/main" val="200765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E580E41-DF51-6010-A7C7-B2615EA07D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816" r="1" b="32216"/>
          <a:stretch/>
        </p:blipFill>
        <p:spPr>
          <a:xfrm>
            <a:off x="-3047" y="10"/>
            <a:ext cx="12329159" cy="6935142"/>
          </a:xfrm>
          <a:prstGeom prst="rect">
            <a:avLst/>
          </a:prstGeom>
        </p:spPr>
      </p:pic>
      <p:sp>
        <p:nvSpPr>
          <p:cNvPr id="26" name="Rectangle 2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5A621DD-D9F1-0AA7-1F0D-388162B4D18D}"/>
              </a:ext>
            </a:extLst>
          </p:cNvPr>
          <p:cNvSpPr/>
          <p:nvPr/>
        </p:nvSpPr>
        <p:spPr>
          <a:xfrm>
            <a:off x="4434715" y="2130933"/>
            <a:ext cx="2106346" cy="36428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69E1CA9-85C6-4ECB-014B-59EDAF781F4B}"/>
              </a:ext>
            </a:extLst>
          </p:cNvPr>
          <p:cNvSpPr/>
          <p:nvPr/>
        </p:nvSpPr>
        <p:spPr>
          <a:xfrm>
            <a:off x="1889566" y="2130933"/>
            <a:ext cx="2498836" cy="36428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4961F82-0270-1602-2B84-DD04E81CE8DC}"/>
              </a:ext>
            </a:extLst>
          </p:cNvPr>
          <p:cNvSpPr/>
          <p:nvPr/>
        </p:nvSpPr>
        <p:spPr>
          <a:xfrm>
            <a:off x="1041722" y="1319514"/>
            <a:ext cx="763929" cy="44794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8CF6E9D-76A9-C820-6F5D-6ABF102861F2}"/>
              </a:ext>
            </a:extLst>
          </p:cNvPr>
          <p:cNvSpPr/>
          <p:nvPr/>
        </p:nvSpPr>
        <p:spPr>
          <a:xfrm>
            <a:off x="10386348" y="1319514"/>
            <a:ext cx="763930" cy="447940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04708C7E-016E-AD1B-1980-17232D1B23F1}"/>
              </a:ext>
            </a:extLst>
          </p:cNvPr>
          <p:cNvSpPr/>
          <p:nvPr/>
        </p:nvSpPr>
        <p:spPr>
          <a:xfrm>
            <a:off x="1889567" y="1319514"/>
            <a:ext cx="4618299" cy="6481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397F1DA-F279-233C-7C91-7B56A9937F3D}"/>
              </a:ext>
            </a:extLst>
          </p:cNvPr>
          <p:cNvSpPr/>
          <p:nvPr/>
        </p:nvSpPr>
        <p:spPr>
          <a:xfrm>
            <a:off x="6678593" y="1319514"/>
            <a:ext cx="3623840" cy="6481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C3C43CD4-2A41-DE3B-E89C-41C9AA4FAC74}"/>
              </a:ext>
            </a:extLst>
          </p:cNvPr>
          <p:cNvSpPr/>
          <p:nvPr/>
        </p:nvSpPr>
        <p:spPr>
          <a:xfrm>
            <a:off x="1041722" y="567159"/>
            <a:ext cx="10108556" cy="63660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8067890-292D-E554-5A7F-595659B19553}"/>
              </a:ext>
            </a:extLst>
          </p:cNvPr>
          <p:cNvSpPr/>
          <p:nvPr/>
        </p:nvSpPr>
        <p:spPr>
          <a:xfrm>
            <a:off x="1041722" y="5908876"/>
            <a:ext cx="10108556" cy="63660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7B77B44-41DE-A86B-2361-A94E3C2B26D4}"/>
              </a:ext>
            </a:extLst>
          </p:cNvPr>
          <p:cNvSpPr txBox="1"/>
          <p:nvPr/>
        </p:nvSpPr>
        <p:spPr>
          <a:xfrm rot="16200000">
            <a:off x="-98524" y="3483980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Análisis de la situación actual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8A1B8F9-8240-9CA9-DAD4-A8EE7F7FCD31}"/>
              </a:ext>
            </a:extLst>
          </p:cNvPr>
          <p:cNvSpPr txBox="1"/>
          <p:nvPr/>
        </p:nvSpPr>
        <p:spPr>
          <a:xfrm>
            <a:off x="1239019" y="1370918"/>
            <a:ext cx="4455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7745C7F-F0AC-B75D-E3D9-72AD5B284C79}"/>
              </a:ext>
            </a:extLst>
          </p:cNvPr>
          <p:cNvSpPr txBox="1"/>
          <p:nvPr/>
        </p:nvSpPr>
        <p:spPr>
          <a:xfrm>
            <a:off x="1944080" y="1370917"/>
            <a:ext cx="61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7313114-1FB3-B2D2-E3AD-42D628BA8DFF}"/>
              </a:ext>
            </a:extLst>
          </p:cNvPr>
          <p:cNvSpPr txBox="1"/>
          <p:nvPr/>
        </p:nvSpPr>
        <p:spPr>
          <a:xfrm>
            <a:off x="6675764" y="1365813"/>
            <a:ext cx="61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074A316-90EE-594C-7825-F42AFA0E2281}"/>
              </a:ext>
            </a:extLst>
          </p:cNvPr>
          <p:cNvSpPr txBox="1"/>
          <p:nvPr/>
        </p:nvSpPr>
        <p:spPr>
          <a:xfrm>
            <a:off x="10541578" y="1365813"/>
            <a:ext cx="611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86620075-8B90-BD7D-3466-2D86AC437E16}"/>
              </a:ext>
            </a:extLst>
          </p:cNvPr>
          <p:cNvSpPr txBox="1"/>
          <p:nvPr/>
        </p:nvSpPr>
        <p:spPr>
          <a:xfrm>
            <a:off x="7442523" y="1473534"/>
            <a:ext cx="1874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 de ejecución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3D32FB9-B929-523F-D6F7-FA96CC2D5F90}"/>
              </a:ext>
            </a:extLst>
          </p:cNvPr>
          <p:cNvSpPr txBox="1"/>
          <p:nvPr/>
        </p:nvSpPr>
        <p:spPr>
          <a:xfrm>
            <a:off x="3355005" y="1485424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Estrategia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F4C3F18-986B-C422-4168-A6AFD884174E}"/>
              </a:ext>
            </a:extLst>
          </p:cNvPr>
          <p:cNvSpPr txBox="1"/>
          <p:nvPr/>
        </p:nvSpPr>
        <p:spPr>
          <a:xfrm>
            <a:off x="2482226" y="4576208"/>
            <a:ext cx="12314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KPOs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78584EE8-BD22-2B94-818A-19C4DF45F562}"/>
              </a:ext>
            </a:extLst>
          </p:cNvPr>
          <p:cNvSpPr txBox="1"/>
          <p:nvPr/>
        </p:nvSpPr>
        <p:spPr>
          <a:xfrm>
            <a:off x="4429231" y="2433197"/>
            <a:ext cx="18564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Posicionamiento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marca USAL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905402BF-9F33-B417-3DB1-F0B4991F1979}"/>
              </a:ext>
            </a:extLst>
          </p:cNvPr>
          <p:cNvSpPr txBox="1"/>
          <p:nvPr/>
        </p:nvSpPr>
        <p:spPr>
          <a:xfrm>
            <a:off x="4314167" y="3703006"/>
            <a:ext cx="239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Diferencias con otras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Universidades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9246EF37-4BA7-4E4E-DEF6-06CCB05A7738}"/>
              </a:ext>
            </a:extLst>
          </p:cNvPr>
          <p:cNvSpPr txBox="1"/>
          <p:nvPr/>
        </p:nvSpPr>
        <p:spPr>
          <a:xfrm>
            <a:off x="4442779" y="4847958"/>
            <a:ext cx="1939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Definir los planes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prioritarios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7EC259CB-529E-5921-18A8-AD6A26075B0E}"/>
              </a:ext>
            </a:extLst>
          </p:cNvPr>
          <p:cNvSpPr/>
          <p:nvPr/>
        </p:nvSpPr>
        <p:spPr>
          <a:xfrm>
            <a:off x="6675763" y="2119655"/>
            <a:ext cx="3623839" cy="36428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03CDA70-8ED7-3861-D34D-6F56E1432A77}"/>
              </a:ext>
            </a:extLst>
          </p:cNvPr>
          <p:cNvSpPr txBox="1"/>
          <p:nvPr/>
        </p:nvSpPr>
        <p:spPr>
          <a:xfrm>
            <a:off x="6933894" y="2443606"/>
            <a:ext cx="3059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Plataforma de comunicación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central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78546C5C-1557-B8B6-DE1F-FC514EFA3A81}"/>
              </a:ext>
            </a:extLst>
          </p:cNvPr>
          <p:cNvSpPr txBox="1"/>
          <p:nvPr/>
        </p:nvSpPr>
        <p:spPr>
          <a:xfrm>
            <a:off x="7449008" y="3709634"/>
            <a:ext cx="19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Principales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KPOs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B627FB8-299E-2034-8336-86AA5D8D8B8D}"/>
              </a:ext>
            </a:extLst>
          </p:cNvPr>
          <p:cNvSpPr txBox="1"/>
          <p:nvPr/>
        </p:nvSpPr>
        <p:spPr>
          <a:xfrm>
            <a:off x="7817915" y="4818396"/>
            <a:ext cx="1371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 táctico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detallado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00524577-C1C0-1978-4DAC-67F520B8C050}"/>
              </a:ext>
            </a:extLst>
          </p:cNvPr>
          <p:cNvSpPr txBox="1"/>
          <p:nvPr/>
        </p:nvSpPr>
        <p:spPr>
          <a:xfrm>
            <a:off x="2295694" y="3659986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Análisis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DAFO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1186175-AC65-54FD-0FE2-B61C3F723629}"/>
              </a:ext>
            </a:extLst>
          </p:cNvPr>
          <p:cNvSpPr txBox="1"/>
          <p:nvPr/>
        </p:nvSpPr>
        <p:spPr>
          <a:xfrm>
            <a:off x="2337557" y="2418552"/>
            <a:ext cx="1412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Recogida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información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FD9B5C55-743B-02E5-4119-03698F6DF28F}"/>
              </a:ext>
            </a:extLst>
          </p:cNvPr>
          <p:cNvSpPr txBox="1"/>
          <p:nvPr/>
        </p:nvSpPr>
        <p:spPr>
          <a:xfrm>
            <a:off x="2288566" y="4070569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Análisis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9458D365-9936-ACE6-2D03-1B19E0927714}"/>
              </a:ext>
            </a:extLst>
          </p:cNvPr>
          <p:cNvSpPr txBox="1"/>
          <p:nvPr/>
        </p:nvSpPr>
        <p:spPr>
          <a:xfrm rot="5400000">
            <a:off x="9066406" y="3294136"/>
            <a:ext cx="3403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Plan de seguimiento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Indicadores  de resultados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KPIs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7" name="Imagen 36" descr="Imagen que contiene firmar, camioneta, parada, alimentos&#10;&#10;Descripción generada automáticamente">
            <a:extLst>
              <a:ext uri="{FF2B5EF4-FFF2-40B4-BE49-F238E27FC236}">
                <a16:creationId xmlns:a16="http://schemas.microsoft.com/office/drawing/2014/main" id="{2D6FC4F0-B822-9527-764E-1C932BABF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344" y="579100"/>
            <a:ext cx="1389342" cy="595433"/>
          </a:xfrm>
          <a:prstGeom prst="rect">
            <a:avLst/>
          </a:prstGeom>
        </p:spPr>
      </p:pic>
      <p:sp>
        <p:nvSpPr>
          <p:cNvPr id="38" name="CuadroTexto 37">
            <a:extLst>
              <a:ext uri="{FF2B5EF4-FFF2-40B4-BE49-F238E27FC236}">
                <a16:creationId xmlns:a16="http://schemas.microsoft.com/office/drawing/2014/main" id="{96966F4E-3909-65F9-AD70-50364958F283}"/>
              </a:ext>
            </a:extLst>
          </p:cNvPr>
          <p:cNvSpPr txBox="1"/>
          <p:nvPr/>
        </p:nvSpPr>
        <p:spPr>
          <a:xfrm>
            <a:off x="1007156" y="5933977"/>
            <a:ext cx="963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Jun–Oct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2024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3F27FA70-D0A5-BB5C-01E9-39253C7FA9D2}"/>
              </a:ext>
            </a:extLst>
          </p:cNvPr>
          <p:cNvSpPr txBox="1"/>
          <p:nvPr/>
        </p:nvSpPr>
        <p:spPr>
          <a:xfrm>
            <a:off x="2646281" y="5973691"/>
            <a:ext cx="3147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2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Noviembre 2024 –Febrero 2025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2499CE51-DCE2-1454-0A2A-7C1CFF9F4BC9}"/>
              </a:ext>
            </a:extLst>
          </p:cNvPr>
          <p:cNvSpPr txBox="1"/>
          <p:nvPr/>
        </p:nvSpPr>
        <p:spPr>
          <a:xfrm>
            <a:off x="7553772" y="5942300"/>
            <a:ext cx="1899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Marzo-Mayo 2025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FD2B3E0F-F5B1-1EBB-76AF-35C3E2AA7F47}"/>
              </a:ext>
            </a:extLst>
          </p:cNvPr>
          <p:cNvSpPr txBox="1"/>
          <p:nvPr/>
        </p:nvSpPr>
        <p:spPr>
          <a:xfrm>
            <a:off x="10302751" y="5911307"/>
            <a:ext cx="9332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Bianual</a:t>
            </a:r>
          </a:p>
        </p:txBody>
      </p:sp>
    </p:spTree>
    <p:extLst>
      <p:ext uri="{BB962C8B-B14F-4D97-AF65-F5344CB8AC3E}">
        <p14:creationId xmlns:p14="http://schemas.microsoft.com/office/powerpoint/2010/main" val="4249144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0F00E-0918-C809-E830-FA82F170E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FE95964-F3A4-3B7E-7967-70689083E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721"/>
            <a:ext cx="12280739" cy="69494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DB28231-70CE-2571-81B7-3A82259934FA}"/>
              </a:ext>
            </a:extLst>
          </p:cNvPr>
          <p:cNvSpPr txBox="1"/>
          <p:nvPr/>
        </p:nvSpPr>
        <p:spPr>
          <a:xfrm>
            <a:off x="6343251" y="4185302"/>
            <a:ext cx="4958080" cy="24929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Análisis CAME</a:t>
            </a: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	C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orregir las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Debilidades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	A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frontar las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Amenazas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	M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antener las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Fortalezas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	E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xplotar las 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Oportunidades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411C77F-2B38-54D9-6476-36B19EAB8AA9}"/>
              </a:ext>
            </a:extLst>
          </p:cNvPr>
          <p:cNvSpPr txBox="1"/>
          <p:nvPr/>
        </p:nvSpPr>
        <p:spPr>
          <a:xfrm>
            <a:off x="890669" y="4185302"/>
            <a:ext cx="4958080" cy="249299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Análisis DAFO</a:t>
            </a:r>
            <a:endParaRPr kumimoji="0" lang="es-E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	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Debilidades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	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Amenazas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	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Fortalezas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	</a:t>
            </a: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4EA72E">
                    <a:lumMod val="75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Oportunidades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BE3EE5B3-57AD-5971-E9E5-3FACC92E30D8}"/>
              </a:ext>
            </a:extLst>
          </p:cNvPr>
          <p:cNvGrpSpPr/>
          <p:nvPr/>
        </p:nvGrpSpPr>
        <p:grpSpPr>
          <a:xfrm>
            <a:off x="3551468" y="673957"/>
            <a:ext cx="5089063" cy="3139321"/>
            <a:chOff x="3455864" y="903991"/>
            <a:chExt cx="5089063" cy="3139321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2BACB7BD-AF69-F517-B418-87451CCAFF01}"/>
                </a:ext>
              </a:extLst>
            </p:cNvPr>
            <p:cNvSpPr txBox="1"/>
            <p:nvPr/>
          </p:nvSpPr>
          <p:spPr>
            <a:xfrm>
              <a:off x="3455864" y="903991"/>
              <a:ext cx="5089063" cy="313932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Equipo de Gobierno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b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Facultades y Escuelas</a:t>
              </a: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 </a:t>
              </a: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			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Centros propios e Institutos</a:t>
              </a: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 </a:t>
              </a: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		27</a:t>
              </a:r>
              <a:b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Servicios y centros asociados</a:t>
              </a: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 </a:t>
              </a: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		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TOTAL</a:t>
              </a: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					87	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C88914B-3494-6F82-B53B-CB3B0473F082}"/>
                </a:ext>
              </a:extLst>
            </p:cNvPr>
            <p:cNvSpPr txBox="1"/>
            <p:nvPr/>
          </p:nvSpPr>
          <p:spPr>
            <a:xfrm>
              <a:off x="3801978" y="1281222"/>
              <a:ext cx="474294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Vicerrectorados 			            8 </a:t>
              </a:r>
              <a:b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Secretaría General		            1</a:t>
              </a:r>
              <a:b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</a:br>
              <a:r>
                <a:rPr kumimoji="0" lang="es-E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Gerencia 			            1</a:t>
              </a:r>
            </a:p>
          </p:txBody>
        </p:sp>
        <p:cxnSp>
          <p:nvCxnSpPr>
            <p:cNvPr id="12" name="Conector recto 11">
              <a:extLst>
                <a:ext uri="{FF2B5EF4-FFF2-40B4-BE49-F238E27FC236}">
                  <a16:creationId xmlns:a16="http://schemas.microsoft.com/office/drawing/2014/main" id="{3F43FBF4-AE98-C75D-8D78-5C76108B64EA}"/>
                </a:ext>
              </a:extLst>
            </p:cNvPr>
            <p:cNvCxnSpPr>
              <a:cxnSpLocks/>
            </p:cNvCxnSpPr>
            <p:nvPr/>
          </p:nvCxnSpPr>
          <p:spPr>
            <a:xfrm>
              <a:off x="3551722" y="3205213"/>
              <a:ext cx="488963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n 17">
            <a:extLst>
              <a:ext uri="{FF2B5EF4-FFF2-40B4-BE49-F238E27FC236}">
                <a16:creationId xmlns:a16="http://schemas.microsoft.com/office/drawing/2014/main" id="{B06A6DDE-E4E6-DC0A-910D-514C34A43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29" y="217064"/>
            <a:ext cx="1246609" cy="54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5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863CDDD-6A31-04D5-DDD0-15FAD08A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8751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3473</TotalTime>
  <Words>1394</Words>
  <Application>Microsoft Macintosh PowerPoint</Application>
  <PresentationFormat>Panorámica</PresentationFormat>
  <Paragraphs>223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Aptos</vt:lpstr>
      <vt:lpstr>Aptos Display</vt:lpstr>
      <vt:lpstr>Arial</vt:lpstr>
      <vt:lpstr>Helvetica</vt:lpstr>
      <vt:lpstr>Lato</vt:lpstr>
      <vt:lpstr>Lato Light</vt:lpstr>
      <vt:lpstr>Lato Semibold</vt:lpstr>
      <vt:lpstr>Open Sans</vt:lpstr>
      <vt:lpstr>Open Sans Bold</vt:lpstr>
      <vt:lpstr>Symbol</vt:lpstr>
      <vt:lpstr>Times New Roman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Antonio Muro</dc:creator>
  <cp:lastModifiedBy>Antonio Muro</cp:lastModifiedBy>
  <cp:revision>55</cp:revision>
  <dcterms:created xsi:type="dcterms:W3CDTF">2025-03-28T09:27:56Z</dcterms:created>
  <dcterms:modified xsi:type="dcterms:W3CDTF">2025-04-02T08:05:33Z</dcterms:modified>
</cp:coreProperties>
</file>